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1"/>
  </p:handoutMasterIdLst>
  <p:sldIdLst>
    <p:sldId id="264" r:id="rId3"/>
    <p:sldId id="266" r:id="rId5"/>
    <p:sldId id="267" r:id="rId6"/>
    <p:sldId id="268" r:id="rId7"/>
    <p:sldId id="275" r:id="rId8"/>
    <p:sldId id="276" r:id="rId9"/>
    <p:sldId id="277" r:id="rId10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57AE"/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204"/>
        <p:guide pos="381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68300" y="685800"/>
            <a:ext cx="6121400" cy="3429000"/>
          </a:xfrm>
          <a:ln>
            <a:miter lim="800000"/>
          </a:ln>
        </p:spPr>
      </p:sp>
      <p:sp>
        <p:nvSpPr>
          <p:cNvPr id="5123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12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A10EB9B-026B-4DBF-B0DF-F17B4B439C9D}" type="slidenum">
              <a:rPr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3FEFC-5A44-4C02-99F1-5B7E9679A3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3FEFC-5A44-4C02-99F1-5B7E9679A3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3FEFC-5A44-4C02-99F1-5B7E9679A3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3FEFC-5A44-4C02-99F1-5B7E9679A3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3FEFC-5A44-4C02-99F1-5B7E9679A3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DejaVu Sans" panose="020B0603030804020204" charset="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DejaVu Sans" panose="020B0603030804020204" charset="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DejaVu Sans" panose="020B0603030804020204" charset="2"/>
              </a:rPr>
            </a:fld>
            <a:endParaRPr lang="zh-CN" altLang="en-US" dirty="0">
              <a:latin typeface="DejaVu Sans" panose="020B0603030804020204" charset="2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4" y="2632076"/>
            <a:ext cx="4295775" cy="2684463"/>
          </a:xfrm>
          <a:prstGeom prst="rect">
            <a:avLst/>
          </a:prstGeom>
        </p:spPr>
        <p:txBody>
          <a:bodyPr/>
          <a:lstStyle>
            <a:lvl1pPr>
              <a:defRPr>
                <a:ea typeface="字魂59号-创粗黑" panose="00000500000000000000" pitchFamily="2" charset="-122"/>
              </a:defRPr>
            </a:lvl1pPr>
          </a:lstStyle>
          <a:p>
            <a:endParaRPr lang="id-ID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5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35">
                <a:ea typeface="字魂59号-创粗黑" panose="00000500000000000000" pitchFamily="2" charset="-122"/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DejaVu Sans" panose="020B0603030804020204" charset="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DejaVu Sans" panose="020B0603030804020204" charset="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DejaVu Sans" panose="020B0603030804020204" charset="2"/>
              </a:rPr>
            </a:fld>
            <a:endParaRPr lang="zh-CN" altLang="en-US" dirty="0">
              <a:latin typeface="DejaVu Sans" panose="020B0603030804020204" charset="2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DejaVu Sans" panose="020B0603030804020204" charset="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DejaVu Sans" panose="020B0603030804020204" charset="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DejaVu Sans" panose="020B0603030804020204" charset="2"/>
              </a:rPr>
            </a:fld>
            <a:endParaRPr lang="zh-CN" altLang="en-US" dirty="0">
              <a:latin typeface="DejaVu Sans" panose="020B0603030804020204" charset="2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DejaVu Sans" panose="020B0603030804020204" charset="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DejaVu Sans" panose="020B0603030804020204" charset="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DejaVu Sans" panose="020B0603030804020204" charset="2"/>
              </a:rPr>
            </a:fld>
            <a:endParaRPr lang="zh-CN" altLang="en-US" dirty="0">
              <a:latin typeface="DejaVu Sans" panose="020B0603030804020204" charset="2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DejaVu Sans" panose="020B0603030804020204" charset="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DejaVu Sans" panose="020B0603030804020204" charset="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DejaVu Sans" panose="020B0603030804020204" charset="2"/>
              </a:rPr>
            </a:fld>
            <a:endParaRPr lang="zh-CN" altLang="en-US" dirty="0">
              <a:latin typeface="DejaVu Sans" panose="020B0603030804020204" charset="2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1753E-A448-4810-81E6-73659E2F0D1D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DejaVu Sans" panose="020B0603030804020204" charset="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zh-CN" altLang="en-US" dirty="0">
              <a:latin typeface="DejaVu Sans" panose="020B0603030804020204" charset="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DejaVu Sans" panose="020B0603030804020204" charset="2"/>
              </a:rPr>
            </a:fld>
            <a:endParaRPr lang="zh-CN" altLang="en-US" dirty="0">
              <a:latin typeface="DejaVu Sans" panose="020B0603030804020204" charset="2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201A40A-D282-4AB0-A159-AE861D87E893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DejaVu Sans" panose="020B0603030804020204" charset="2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DejaVu Sans" panose="020B0603030804020204" charset="2"/>
        <a:buNone/>
        <a:defRPr b="0" i="0" u="none" kern="1200" baseline="0">
          <a:solidFill>
            <a:schemeClr val="tx1"/>
          </a:solidFill>
          <a:latin typeface="DejaVu Sans" panose="020B0603030804020204" charset="2"/>
          <a:ea typeface="方正书宋_GBK" panose="02000000000000000000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DejaVu Sans" panose="020B0603030804020204" charset="2"/>
        <a:buNone/>
        <a:defRPr b="0" i="0" u="none" kern="1200" baseline="0">
          <a:solidFill>
            <a:schemeClr val="tx1"/>
          </a:solidFill>
          <a:latin typeface="DejaVu Sans" panose="020B0603030804020204" charset="2"/>
          <a:ea typeface="方正书宋_GBK" panose="02000000000000000000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DejaVu Sans" panose="020B0603030804020204" charset="2"/>
        <a:buNone/>
        <a:defRPr b="0" i="0" u="none" kern="1200" baseline="0">
          <a:solidFill>
            <a:schemeClr val="tx1"/>
          </a:solidFill>
          <a:latin typeface="DejaVu Sans" panose="020B0603030804020204" charset="2"/>
          <a:ea typeface="方正书宋_GBK" panose="02000000000000000000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DejaVu Sans" panose="020B0603030804020204" charset="2"/>
        <a:buNone/>
        <a:defRPr b="0" i="0" u="none" kern="1200" baseline="0">
          <a:solidFill>
            <a:schemeClr val="tx1"/>
          </a:solidFill>
          <a:latin typeface="DejaVu Sans" panose="020B0603030804020204" charset="2"/>
          <a:ea typeface="方正书宋_GBK" panose="02000000000000000000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DejaVu Sans" panose="020B0603030804020204" charset="2"/>
        <a:buNone/>
        <a:defRPr b="0" i="0" u="none" kern="1200" baseline="0">
          <a:solidFill>
            <a:schemeClr val="tx1"/>
          </a:solidFill>
          <a:latin typeface="DejaVu Sans" panose="020B0603030804020204" charset="2"/>
          <a:ea typeface="方正书宋_GBK" panose="02000000000000000000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DejaVu Sans" panose="020B0603030804020204" charset="2"/>
        <a:buNone/>
        <a:defRPr b="0" i="0" u="none" kern="1200" baseline="0">
          <a:solidFill>
            <a:schemeClr val="tx1"/>
          </a:solidFill>
          <a:latin typeface="DejaVu Sans" panose="020B0603030804020204" charset="2"/>
          <a:ea typeface="方正书宋_GBK" panose="02000000000000000000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DejaVu Sans" panose="020B0603030804020204" charset="2"/>
        <a:buNone/>
        <a:defRPr b="0" i="0" u="none" kern="1200" baseline="0">
          <a:solidFill>
            <a:schemeClr val="tx1"/>
          </a:solidFill>
          <a:latin typeface="DejaVu Sans" panose="020B0603030804020204" charset="2"/>
          <a:ea typeface="方正书宋_GBK" panose="02000000000000000000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DejaVu Sans" panose="020B0603030804020204" charset="2"/>
        <a:buNone/>
        <a:defRPr b="0" i="0" u="none" kern="1200" baseline="0">
          <a:solidFill>
            <a:schemeClr val="tx1"/>
          </a:solidFill>
          <a:latin typeface="DejaVu Sans" panose="020B0603030804020204" charset="2"/>
          <a:ea typeface="方正书宋_GBK" panose="02000000000000000000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 rot="16200000">
            <a:off x="11387235" y="2819512"/>
            <a:ext cx="1072851" cy="536680"/>
          </a:xfrm>
          <a:prstGeom prst="triangle">
            <a:avLst/>
          </a:prstGeom>
          <a:solidFill>
            <a:srgbClr val="13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40"/>
          </a:p>
        </p:txBody>
      </p:sp>
      <p:sp>
        <p:nvSpPr>
          <p:cNvPr id="3" name="文本框 2"/>
          <p:cNvSpPr txBox="1"/>
          <p:nvPr/>
        </p:nvSpPr>
        <p:spPr>
          <a:xfrm>
            <a:off x="4484370" y="2953385"/>
            <a:ext cx="7171055" cy="5251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sz="3200" b="1">
                <a:latin typeface="思源黑体" panose="020B0500000000000000" charset="-122"/>
                <a:ea typeface="思源黑体" panose="020B0500000000000000" charset="-122"/>
                <a:sym typeface="+mn-ea"/>
              </a:rPr>
              <a:t>甘州区农房质量安全提升改造政策解读</a:t>
            </a:r>
            <a:endParaRPr lang="zh-CN" altLang="en-US" sz="3200" b="1" dirty="0">
              <a:solidFill>
                <a:srgbClr val="1357AE"/>
              </a:solidFill>
              <a:latin typeface="思源黑体" panose="020B0500000000000000" charset="-122"/>
              <a:ea typeface="思源黑体" panose="020B0500000000000000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9509617" y="1283512"/>
            <a:ext cx="975319" cy="1072851"/>
          </a:xfrm>
          <a:prstGeom prst="line">
            <a:avLst/>
          </a:prstGeom>
          <a:ln w="12700">
            <a:solidFill>
              <a:srgbClr val="135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9997277" y="-569595"/>
            <a:ext cx="2633362" cy="2925958"/>
          </a:xfrm>
          <a:prstGeom prst="line">
            <a:avLst/>
          </a:prstGeom>
          <a:ln w="25400">
            <a:solidFill>
              <a:srgbClr val="1357AE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6876255" y="5184790"/>
            <a:ext cx="1267915" cy="1462979"/>
          </a:xfrm>
          <a:prstGeom prst="line">
            <a:avLst/>
          </a:prstGeom>
          <a:ln w="12700">
            <a:solidFill>
              <a:srgbClr val="135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6876533" y="3892843"/>
            <a:ext cx="222313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895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（</a:t>
            </a:r>
            <a:r>
              <a:rPr lang="en-US" altLang="zh-CN" sz="1895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2024-2025</a:t>
            </a:r>
            <a:r>
              <a:rPr lang="zh-CN" altLang="en-US" sz="1895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  <a:sym typeface="+mn-ea"/>
              </a:rPr>
              <a:t>年）</a:t>
            </a:r>
            <a:endParaRPr lang="zh-CN" altLang="en-US" sz="1895" spc="300" dirty="0">
              <a:solidFill>
                <a:srgbClr val="002060"/>
              </a:solidFill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3755233" y="2648961"/>
            <a:ext cx="1844240" cy="1945293"/>
          </a:xfrm>
          <a:prstGeom prst="line">
            <a:avLst/>
          </a:prstGeom>
          <a:ln w="12700">
            <a:solidFill>
              <a:srgbClr val="1357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359">
        <p14:gallery dir="l"/>
      </p:transition>
    </mc:Choice>
    <mc:Fallback>
      <p:transition spd="slow" advTm="63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99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99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99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99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99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99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3" grpId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7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圆角矩形 35"/>
          <p:cNvSpPr/>
          <p:nvPr/>
        </p:nvSpPr>
        <p:spPr>
          <a:xfrm>
            <a:off x="139065" y="1359535"/>
            <a:ext cx="4361180" cy="4107815"/>
          </a:xfrm>
          <a:prstGeom prst="round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6" name="TextBox 32"/>
          <p:cNvSpPr txBox="1"/>
          <p:nvPr/>
        </p:nvSpPr>
        <p:spPr>
          <a:xfrm>
            <a:off x="349250" y="1359535"/>
            <a:ext cx="4151630" cy="3726815"/>
          </a:xfrm>
          <a:prstGeom prst="rect">
            <a:avLst/>
          </a:prstGeom>
          <a:noFill/>
        </p:spPr>
        <p:txBody>
          <a:bodyPr wrap="square" lIns="91264" tIns="45633" rIns="91264" bIns="45633" rtlCol="0">
            <a:noAutofit/>
          </a:bodyPr>
          <a:p>
            <a:pPr marL="0" indent="406400" algn="l" fontAlgn="auto">
              <a:lnSpc>
                <a:spcPts val="282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  <wpsdc:marlchars xmlns:wpsdc="http://www.wps.cn/officeDocument/2017/drawingmlCustomData" val="0" checksum="0"/>
                </a:ext>
              </a:extLst>
            </a:pPr>
            <a:endParaRPr lang="zh-CN" altLang="en-US" sz="1600">
              <a:latin typeface="国标黑体" panose="02000500000000000000" charset="-122"/>
              <a:ea typeface="国标黑体" panose="02000500000000000000" charset="-122"/>
              <a:cs typeface="国标黑体" panose="02000500000000000000" charset="-122"/>
              <a:sym typeface="+mn-ea"/>
            </a:endParaRPr>
          </a:p>
          <a:p>
            <a:pPr marL="0" indent="406400" algn="l" fontAlgn="auto">
              <a:lnSpc>
                <a:spcPts val="282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  <wpsdc:marlchars xmlns:wpsdc="http://www.wps.cn/officeDocument/2017/drawingmlCustomData" val="0" checksum="0"/>
                </a:ext>
              </a:extLst>
            </a:pPr>
            <a:r>
              <a:rPr sz="1600">
                <a:latin typeface="国标黑体" panose="02000500000000000000" charset="-122"/>
                <a:ea typeface="国标黑体" panose="02000500000000000000" charset="-122"/>
                <a:cs typeface="国标黑体" panose="02000500000000000000" charset="-122"/>
                <a:sym typeface="+mn-ea"/>
              </a:rPr>
              <a:t>以习近平新时代中国特色社会主义思想为指导，紧扣“和美乡村”建设目标，以乡村振兴示范区创建为契机，严格落实“四个不摘”工作要求，持续深化农村危房改造与地震高烈度设防地区农房抗震改造，稳步健全住房安全动态监测体系和农房建设管理长效机制，着力强化农房质量安全全流程监管，切实筑牢农村住房安全保障防线，持续提升乡村建设品质内涵。</a:t>
            </a:r>
            <a:endParaRPr lang="zh-CN" altLang="en-US" sz="1600" dirty="0">
              <a:solidFill>
                <a:sysClr val="windowText" lastClr="000000"/>
              </a:solidFill>
              <a:latin typeface="国标黑体" panose="02000500000000000000" charset="-122"/>
              <a:ea typeface="国标黑体" panose="02000500000000000000" charset="-122"/>
              <a:cs typeface="国标黑体" panose="02000500000000000000" charset="-122"/>
              <a:sym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0" y="0"/>
            <a:ext cx="12191365" cy="774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139065" y="126365"/>
            <a:ext cx="6146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国标黑体" panose="02000500000000000000" charset="-122"/>
                <a:ea typeface="国标黑体" panose="02000500000000000000" charset="-122"/>
              </a:rPr>
              <a:t>一、政策背景与总体要求</a:t>
            </a:r>
            <a:endParaRPr lang="zh-CN" altLang="en-US" sz="2800">
              <a:solidFill>
                <a:schemeClr val="bg1"/>
              </a:solidFill>
              <a:latin typeface="国标黑体" panose="02000500000000000000" charset="-122"/>
              <a:ea typeface="国标黑体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9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478155" y="2089785"/>
            <a:ext cx="4890770" cy="30460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4064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 dirty="0">
                <a:solidFill>
                  <a:schemeClr val="tx1"/>
                </a:solidFill>
                <a:latin typeface="国标黑体" panose="02000500000000000000" charset="-122"/>
                <a:ea typeface="国标黑体" panose="02000500000000000000" charset="-122"/>
                <a:cs typeface="国标黑体" panose="02000500000000000000" charset="-122"/>
              </a:rPr>
              <a:t>以全面提升农房品质，助推乡村振兴示范区创建为目标，以实施宜居宜业</a:t>
            </a:r>
            <a:r>
              <a:rPr lang="en-US" altLang="zh-CN" sz="1600" dirty="0">
                <a:solidFill>
                  <a:schemeClr val="tx1"/>
                </a:solidFill>
                <a:latin typeface="国标黑体" panose="02000500000000000000" charset="-122"/>
                <a:ea typeface="国标黑体" panose="02000500000000000000" charset="-122"/>
                <a:cs typeface="国标黑体" panose="02000500000000000000" charset="-122"/>
              </a:rPr>
              <a:t>“</a:t>
            </a:r>
            <a:r>
              <a:rPr lang="zh-CN" altLang="en-US" sz="1600" dirty="0">
                <a:solidFill>
                  <a:schemeClr val="tx1"/>
                </a:solidFill>
                <a:latin typeface="国标黑体" panose="02000500000000000000" charset="-122"/>
                <a:ea typeface="国标黑体" panose="02000500000000000000" charset="-122"/>
                <a:cs typeface="国标黑体" panose="02000500000000000000" charset="-122"/>
              </a:rPr>
              <a:t>和美乡村</a:t>
            </a:r>
            <a:r>
              <a:rPr lang="en-US" altLang="zh-CN" sz="1600" dirty="0">
                <a:solidFill>
                  <a:schemeClr val="tx1"/>
                </a:solidFill>
                <a:latin typeface="国标黑体" panose="02000500000000000000" charset="-122"/>
                <a:ea typeface="国标黑体" panose="02000500000000000000" charset="-122"/>
                <a:cs typeface="国标黑体" panose="02000500000000000000" charset="-122"/>
              </a:rPr>
              <a:t>”</a:t>
            </a:r>
            <a:r>
              <a:rPr lang="zh-CN" altLang="en-US" sz="1600" dirty="0">
                <a:solidFill>
                  <a:schemeClr val="tx1"/>
                </a:solidFill>
                <a:latin typeface="国标黑体" panose="02000500000000000000" charset="-122"/>
                <a:ea typeface="国标黑体" panose="02000500000000000000" charset="-122"/>
                <a:cs typeface="国标黑体" panose="02000500000000000000" charset="-122"/>
              </a:rPr>
              <a:t>建设为抓手，聚焦农房和村庄现代化建设，坚持</a:t>
            </a:r>
            <a:r>
              <a:rPr lang="en-US" altLang="zh-CN" sz="1600" dirty="0">
                <a:solidFill>
                  <a:schemeClr val="tx1"/>
                </a:solidFill>
                <a:latin typeface="国标黑体" panose="02000500000000000000" charset="-122"/>
                <a:ea typeface="国标黑体" panose="02000500000000000000" charset="-122"/>
                <a:cs typeface="国标黑体" panose="02000500000000000000" charset="-122"/>
              </a:rPr>
              <a:t>“</a:t>
            </a:r>
            <a:r>
              <a:rPr lang="zh-CN" altLang="en-US" sz="1600" dirty="0">
                <a:solidFill>
                  <a:schemeClr val="tx1"/>
                </a:solidFill>
                <a:latin typeface="国标黑体" panose="02000500000000000000" charset="-122"/>
                <a:ea typeface="国标黑体" panose="02000500000000000000" charset="-122"/>
                <a:cs typeface="国标黑体" panose="02000500000000000000" charset="-122"/>
              </a:rPr>
              <a:t>功能现代、成本经济、结构安全、绿色环保、风貌协调</a:t>
            </a:r>
            <a:r>
              <a:rPr lang="en-US" altLang="zh-CN" sz="1600" dirty="0">
                <a:solidFill>
                  <a:schemeClr val="tx1"/>
                </a:solidFill>
                <a:latin typeface="国标黑体" panose="02000500000000000000" charset="-122"/>
                <a:ea typeface="国标黑体" panose="02000500000000000000" charset="-122"/>
                <a:cs typeface="国标黑体" panose="02000500000000000000" charset="-122"/>
              </a:rPr>
              <a:t>”</a:t>
            </a:r>
            <a:r>
              <a:rPr lang="zh-CN" altLang="en-US" sz="1600" dirty="0">
                <a:solidFill>
                  <a:schemeClr val="tx1"/>
                </a:solidFill>
                <a:latin typeface="国标黑体" panose="02000500000000000000" charset="-122"/>
                <a:ea typeface="国标黑体" panose="02000500000000000000" charset="-122"/>
                <a:cs typeface="国标黑体" panose="02000500000000000000" charset="-122"/>
              </a:rPr>
              <a:t>原则，切实做好农村住房安全保障工作，重点监测</a:t>
            </a:r>
            <a:r>
              <a:rPr lang="en-US" altLang="zh-CN" sz="1600" dirty="0">
                <a:solidFill>
                  <a:schemeClr val="tx1"/>
                </a:solidFill>
                <a:latin typeface="国标黑体" panose="02000500000000000000" charset="-122"/>
                <a:ea typeface="国标黑体" panose="02000500000000000000" charset="-122"/>
                <a:cs typeface="国标黑体" panose="02000500000000000000" charset="-122"/>
              </a:rPr>
              <a:t>“</a:t>
            </a:r>
            <a:r>
              <a:rPr lang="zh-CN" altLang="en-US" sz="1600" dirty="0">
                <a:solidFill>
                  <a:schemeClr val="tx1"/>
                </a:solidFill>
                <a:latin typeface="国标黑体" panose="02000500000000000000" charset="-122"/>
                <a:ea typeface="国标黑体" panose="02000500000000000000" charset="-122"/>
                <a:cs typeface="国标黑体" panose="02000500000000000000" charset="-122"/>
              </a:rPr>
              <a:t>六类户</a:t>
            </a:r>
            <a:r>
              <a:rPr lang="en-US" altLang="zh-CN" sz="1600" dirty="0">
                <a:solidFill>
                  <a:schemeClr val="tx1"/>
                </a:solidFill>
                <a:latin typeface="国标黑体" panose="02000500000000000000" charset="-122"/>
                <a:ea typeface="国标黑体" panose="02000500000000000000" charset="-122"/>
                <a:cs typeface="国标黑体" panose="02000500000000000000" charset="-122"/>
              </a:rPr>
              <a:t>”</a:t>
            </a:r>
            <a:r>
              <a:rPr lang="zh-CN" altLang="en-US" sz="1600" dirty="0">
                <a:solidFill>
                  <a:schemeClr val="tx1"/>
                </a:solidFill>
                <a:latin typeface="国标黑体" panose="02000500000000000000" charset="-122"/>
                <a:ea typeface="国标黑体" panose="02000500000000000000" charset="-122"/>
                <a:cs typeface="国标黑体" panose="02000500000000000000" charset="-122"/>
              </a:rPr>
              <a:t>等农村低收入群体居住用房，持续实施农村危房（抗震农房）改造，实现农村危房动态清零，确保农村住房安全。</a:t>
            </a:r>
            <a:endParaRPr lang="zh-CN" altLang="en-US" sz="1600" dirty="0">
              <a:solidFill>
                <a:schemeClr val="tx1"/>
              </a:solidFill>
              <a:latin typeface="国标黑体" panose="02000500000000000000" charset="-122"/>
              <a:ea typeface="国标黑体" panose="02000500000000000000" charset="-122"/>
              <a:cs typeface="国标黑体" panose="02000500000000000000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0" y="0"/>
            <a:ext cx="12191365" cy="774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139065" y="12636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国标黑体" panose="02000500000000000000" charset="-122"/>
                <a:ea typeface="国标黑体" panose="02000500000000000000" charset="-122"/>
              </a:rPr>
              <a:t>二、工作目标</a:t>
            </a:r>
            <a:endParaRPr lang="zh-CN" altLang="en-US" sz="2800">
              <a:solidFill>
                <a:schemeClr val="bg1"/>
              </a:solidFill>
              <a:latin typeface="国标黑体" panose="02000500000000000000" charset="-122"/>
              <a:ea typeface="国标黑体" panose="02000500000000000000" charset="-122"/>
            </a:endParaRPr>
          </a:p>
        </p:txBody>
      </p:sp>
      <p:pic>
        <p:nvPicPr>
          <p:cNvPr id="28" name="图片 27" descr="2cbd84d6ebabbce84e3d4d5ca4a0c335"/>
          <p:cNvPicPr>
            <a:picLocks noChangeAspect="1"/>
          </p:cNvPicPr>
          <p:nvPr/>
        </p:nvPicPr>
        <p:blipFill>
          <a:blip r:embed="rId1"/>
          <a:srcRect l="9645"/>
          <a:stretch>
            <a:fillRect/>
          </a:stretch>
        </p:blipFill>
        <p:spPr>
          <a:xfrm>
            <a:off x="5568315" y="1783080"/>
            <a:ext cx="6082030" cy="37871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441960" y="1783080"/>
            <a:ext cx="4926965" cy="3538855"/>
          </a:xfrm>
          <a:prstGeom prst="roundRect">
            <a:avLst/>
          </a:prstGeom>
          <a:noFill/>
          <a:ln w="28575" cmpd="sng">
            <a:solidFill>
              <a:srgbClr val="1357AE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1357AE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1365" cy="774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139065" y="12636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国标黑体" panose="02000500000000000000" charset="-122"/>
                <a:ea typeface="国标黑体" panose="02000500000000000000" charset="-122"/>
              </a:rPr>
              <a:t>三、重点任务</a:t>
            </a:r>
            <a:endParaRPr lang="zh-CN" altLang="en-US" sz="2800">
              <a:solidFill>
                <a:schemeClr val="bg1"/>
              </a:solidFill>
              <a:latin typeface="国标黑体" panose="02000500000000000000" charset="-122"/>
              <a:ea typeface="国标黑体" panose="02000500000000000000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020945" y="1795145"/>
            <a:ext cx="1050290" cy="3215640"/>
            <a:chOff x="6628" y="2827"/>
            <a:chExt cx="2413" cy="5064"/>
          </a:xfrm>
        </p:grpSpPr>
        <p:cxnSp>
          <p:nvCxnSpPr>
            <p:cNvPr id="28" name="直接连接符 27"/>
            <p:cNvCxnSpPr>
              <a:stCxn id="30" idx="2"/>
            </p:cNvCxnSpPr>
            <p:nvPr/>
          </p:nvCxnSpPr>
          <p:spPr>
            <a:xfrm flipV="1">
              <a:off x="6635" y="5332"/>
              <a:ext cx="2380" cy="21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任意多边形 28"/>
            <p:cNvSpPr/>
            <p:nvPr/>
          </p:nvSpPr>
          <p:spPr>
            <a:xfrm>
              <a:off x="6628" y="2827"/>
              <a:ext cx="2407" cy="2539"/>
            </a:xfrm>
            <a:custGeom>
              <a:avLst/>
              <a:gdLst>
                <a:gd name="connsiteX0" fmla="*/ 1146628 w 1146628"/>
                <a:gd name="connsiteY0" fmla="*/ 0 h 1451428"/>
                <a:gd name="connsiteX1" fmla="*/ 435428 w 1146628"/>
                <a:gd name="connsiteY1" fmla="*/ 0 h 1451428"/>
                <a:gd name="connsiteX2" fmla="*/ 0 w 1146628"/>
                <a:gd name="connsiteY2" fmla="*/ 1451428 h 145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6628" h="1451428">
                  <a:moveTo>
                    <a:pt x="1146628" y="0"/>
                  </a:moveTo>
                  <a:lnTo>
                    <a:pt x="435428" y="0"/>
                  </a:lnTo>
                  <a:lnTo>
                    <a:pt x="0" y="1451428"/>
                  </a:lnTo>
                </a:path>
              </a:pathLst>
            </a:cu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0" name="任意多边形 29"/>
            <p:cNvSpPr/>
            <p:nvPr/>
          </p:nvSpPr>
          <p:spPr>
            <a:xfrm flipV="1">
              <a:off x="6635" y="5353"/>
              <a:ext cx="2407" cy="2539"/>
            </a:xfrm>
            <a:custGeom>
              <a:avLst/>
              <a:gdLst>
                <a:gd name="connsiteX0" fmla="*/ 1146628 w 1146628"/>
                <a:gd name="connsiteY0" fmla="*/ 0 h 1451428"/>
                <a:gd name="connsiteX1" fmla="*/ 435428 w 1146628"/>
                <a:gd name="connsiteY1" fmla="*/ 0 h 1451428"/>
                <a:gd name="connsiteX2" fmla="*/ 0 w 1146628"/>
                <a:gd name="connsiteY2" fmla="*/ 1451428 h 145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6628" h="1451428">
                  <a:moveTo>
                    <a:pt x="1146628" y="0"/>
                  </a:moveTo>
                  <a:lnTo>
                    <a:pt x="435428" y="0"/>
                  </a:lnTo>
                  <a:lnTo>
                    <a:pt x="0" y="1451428"/>
                  </a:lnTo>
                </a:path>
              </a:pathLst>
            </a:cu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054574" y="1340524"/>
            <a:ext cx="5741035" cy="1428115"/>
            <a:chOff x="4809598" y="1068342"/>
            <a:chExt cx="4306897" cy="1071365"/>
          </a:xfrm>
        </p:grpSpPr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4809598" y="1121002"/>
              <a:ext cx="720000" cy="693819"/>
            </a:xfrm>
            <a:prstGeom prst="ellipse">
              <a:avLst/>
            </a:prstGeom>
            <a:solidFill>
              <a:srgbClr val="0070C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265" dirty="0"/>
                <a:t>1</a:t>
              </a:r>
              <a:endParaRPr lang="zh-CN" altLang="en-US" sz="4265" dirty="0"/>
            </a:p>
          </p:txBody>
        </p:sp>
        <p:sp>
          <p:nvSpPr>
            <p:cNvPr id="33" name="文本框 50"/>
            <p:cNvSpPr txBox="1"/>
            <p:nvPr/>
          </p:nvSpPr>
          <p:spPr>
            <a:xfrm>
              <a:off x="5530828" y="1068342"/>
              <a:ext cx="3585667" cy="1071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35" b="1" dirty="0">
                  <a:solidFill>
                    <a:srgbClr val="0070C0"/>
                  </a:solidFill>
                  <a:latin typeface="Impact MT Std" pitchFamily="34" charset="0"/>
                  <a:ea typeface="微软雅黑" panose="020B0503020204020204" charset="-122"/>
                  <a:sym typeface="+mn-ea"/>
                </a:rPr>
                <a:t>动态监测</a:t>
              </a:r>
              <a:r>
                <a:rPr lang="zh-CN" altLang="en-US" sz="2135" b="1" dirty="0">
                  <a:solidFill>
                    <a:srgbClr val="0070C0"/>
                  </a:solidFill>
                  <a:latin typeface="Impact MT Std" pitchFamily="34" charset="0"/>
                  <a:ea typeface="微软雅黑" panose="020B0503020204020204" charset="-122"/>
                </a:rPr>
                <a:t>守底线</a:t>
              </a:r>
              <a:endParaRPr lang="en-US" altLang="zh-CN" sz="2135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  <a:p>
              <a:pPr indent="373380" fontAlgn="auto">
                <a:lnSpc>
                  <a:spcPts val="1965"/>
                </a:lnSpc>
                <a:extLst>
                  <a:ext uri="{35155182-B16C-46BC-9424-99874614C6A1}">
                    <wpsdc:indentchars xmlns:wpsdc="http://www.wps.cn/officeDocument/2017/drawingmlCustomData" val="200" checksum="539701230"/>
                  </a:ext>
                </a:extLst>
              </a:pPr>
              <a:r>
                <a:rPr lang="zh-CN" altLang="en-US" sz="1465" dirty="0">
                  <a:latin typeface="微软雅黑" panose="020B0503020204020204" charset="-122"/>
                  <a:ea typeface="微软雅黑" panose="020B0503020204020204" charset="-122"/>
                  <a:cs typeface="方正兰亭细黑_GBK_M" panose="02010600010101010101" pitchFamily="2" charset="2"/>
                  <a:sym typeface="+mn-ea"/>
                </a:rPr>
                <a:t>重点做好农村低收入群体等重点对象危房动态监测。逐步建立完善农村房屋全生命周期管理制度，严格落实月巡查，月报告制度。实行销号管理，发现一户、鉴定一户、改造一户、销号一户，保障农户住房安全。</a:t>
              </a:r>
              <a:endParaRPr lang="en-US" altLang="zh-CN" sz="1465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054574" y="2923326"/>
            <a:ext cx="5726430" cy="1451610"/>
            <a:chOff x="4809598" y="2255752"/>
            <a:chExt cx="4295940" cy="1088991"/>
          </a:xfrm>
        </p:grpSpPr>
        <p:sp>
          <p:nvSpPr>
            <p:cNvPr id="35" name="椭圆 34"/>
            <p:cNvSpPr>
              <a:spLocks noChangeAspect="1"/>
            </p:cNvSpPr>
            <p:nvPr/>
          </p:nvSpPr>
          <p:spPr>
            <a:xfrm>
              <a:off x="4809598" y="2255752"/>
              <a:ext cx="720000" cy="693819"/>
            </a:xfrm>
            <a:prstGeom prst="ellipse">
              <a:avLst/>
            </a:prstGeom>
            <a:solidFill>
              <a:srgbClr val="0070C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265" dirty="0"/>
                <a:t>2</a:t>
              </a:r>
              <a:endParaRPr lang="zh-CN" altLang="en-US" sz="4265" dirty="0"/>
            </a:p>
          </p:txBody>
        </p:sp>
        <p:sp>
          <p:nvSpPr>
            <p:cNvPr id="36" name="文本框 51"/>
            <p:cNvSpPr txBox="1"/>
            <p:nvPr/>
          </p:nvSpPr>
          <p:spPr>
            <a:xfrm>
              <a:off x="5530828" y="2279094"/>
              <a:ext cx="3574710" cy="1065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35" b="1" dirty="0">
                  <a:solidFill>
                    <a:srgbClr val="0070C0"/>
                  </a:solidFill>
                  <a:latin typeface="Impact MT Std" pitchFamily="34" charset="0"/>
                  <a:ea typeface="微软雅黑" panose="020B0503020204020204" charset="-122"/>
                  <a:sym typeface="+mn-ea"/>
                </a:rPr>
                <a:t>健全项目储备库</a:t>
              </a:r>
              <a:endParaRPr lang="zh-CN" altLang="en-US" sz="2135" b="1" dirty="0">
                <a:solidFill>
                  <a:srgbClr val="0070C0"/>
                </a:solidFill>
                <a:latin typeface="Impact MT Std" pitchFamily="34" charset="0"/>
                <a:ea typeface="微软雅黑" panose="020B0503020204020204" charset="-122"/>
              </a:endParaRPr>
            </a:p>
            <a:p>
              <a:pPr indent="373380" fontAlgn="auto">
                <a:lnSpc>
                  <a:spcPts val="1950"/>
                </a:lnSpc>
              </a:pPr>
              <a:r>
                <a:rPr lang="zh-CN" altLang="en-US" sz="1460" dirty="0">
                  <a:latin typeface="微软雅黑" panose="020B0503020204020204" charset="-122"/>
                  <a:ea typeface="微软雅黑" panose="020B0503020204020204" charset="-122"/>
                  <a:cs typeface="方正兰亭细黑_GBK_M" panose="02010600010101010101" pitchFamily="2" charset="2"/>
                  <a:sym typeface="+mn-ea"/>
                </a:rPr>
                <a:t>全面摸底</a:t>
              </a:r>
              <a:r>
                <a:rPr lang="zh-CN" altLang="en-US" sz="1465" dirty="0">
                  <a:latin typeface="微软雅黑" panose="020B0503020204020204" charset="-122"/>
                  <a:ea typeface="微软雅黑" panose="020B0503020204020204" charset="-122"/>
                  <a:cs typeface="方正兰亭细黑_GBK_M" panose="02010600010101010101" pitchFamily="2" charset="2"/>
                  <a:sym typeface="+mn-ea"/>
                </a:rPr>
                <a:t>辖区土木、混杂等结构老旧农房和存在安全隐患房屋，彻底掌握农房质量安全底数，建立农房抗震改造储备库，为逐步消除建设年代久远、建设标准低、抗震性能差的农房打好基础。</a:t>
              </a:r>
              <a:endParaRPr lang="zh-CN" altLang="en-US" sz="1465" dirty="0">
                <a:latin typeface="微软雅黑" panose="020B0503020204020204" charset="-122"/>
                <a:ea typeface="微软雅黑" panose="020B0503020204020204" charset="-122"/>
                <a:cs typeface="方正兰亭细黑_GBK_M" panose="02010600010101010101" pitchFamily="2" charset="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054575" y="4550081"/>
            <a:ext cx="5725795" cy="1428115"/>
            <a:chOff x="4809598" y="3476136"/>
            <a:chExt cx="4295464" cy="1071365"/>
          </a:xfrm>
        </p:grpSpPr>
        <p:sp>
          <p:nvSpPr>
            <p:cNvPr id="38" name="椭圆 37"/>
            <p:cNvSpPr>
              <a:spLocks noChangeAspect="1"/>
            </p:cNvSpPr>
            <p:nvPr/>
          </p:nvSpPr>
          <p:spPr>
            <a:xfrm>
              <a:off x="4809598" y="3542900"/>
              <a:ext cx="720000" cy="693819"/>
            </a:xfrm>
            <a:prstGeom prst="ellipse">
              <a:avLst/>
            </a:prstGeom>
            <a:solidFill>
              <a:srgbClr val="0070C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265" dirty="0"/>
                <a:t>3</a:t>
              </a:r>
              <a:endParaRPr lang="zh-CN" altLang="en-US" sz="4265" dirty="0"/>
            </a:p>
          </p:txBody>
        </p:sp>
        <p:sp>
          <p:nvSpPr>
            <p:cNvPr id="39" name="文本框 52"/>
            <p:cNvSpPr txBox="1"/>
            <p:nvPr/>
          </p:nvSpPr>
          <p:spPr>
            <a:xfrm>
              <a:off x="5565127" y="3476136"/>
              <a:ext cx="3539935" cy="1071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135" b="1" dirty="0">
                  <a:solidFill>
                    <a:srgbClr val="0070C0"/>
                  </a:solidFill>
                  <a:latin typeface="Impact MT Std" pitchFamily="34" charset="0"/>
                  <a:ea typeface="微软雅黑" panose="020B0503020204020204" charset="-122"/>
                  <a:sym typeface="+mn-ea"/>
                </a:rPr>
                <a:t>打造示范样板区</a:t>
              </a:r>
              <a:endParaRPr lang="zh-CN" altLang="en-US" sz="2135" b="1" dirty="0">
                <a:solidFill>
                  <a:srgbClr val="0070C0"/>
                </a:solidFill>
                <a:latin typeface="Impact MT Std" pitchFamily="34" charset="0"/>
                <a:ea typeface="微软雅黑" panose="020B0503020204020204" charset="-122"/>
              </a:endParaRPr>
            </a:p>
            <a:p>
              <a:pPr indent="373380" fontAlgn="auto">
                <a:lnSpc>
                  <a:spcPts val="1965"/>
                </a:lnSpc>
                <a:extLst>
                  <a:ext uri="{35155182-B16C-46BC-9424-99874614C6A1}">
                    <wpsdc:indentchars xmlns:wpsdc="http://www.wps.cn/officeDocument/2017/drawingmlCustomData" val="200" checksum="539701230"/>
                  </a:ext>
                </a:extLst>
              </a:pPr>
              <a:r>
                <a:rPr lang="zh-CN" altLang="en-US" sz="1465" dirty="0">
                  <a:latin typeface="微软雅黑" panose="020B0503020204020204" charset="-122"/>
                  <a:ea typeface="微软雅黑" panose="020B0503020204020204" charset="-122"/>
                  <a:cs typeface="方正兰亭细黑_GBK_M" panose="02010600010101010101" pitchFamily="2" charset="2"/>
                  <a:sym typeface="+mn-ea"/>
                </a:rPr>
                <a:t>抢抓乡村振兴战略机遇，大力推广农房抗震改造典型经验，深入实施整村整社推进改造试点建设，努力打造一批建筑特色鲜明、公共空间完善、传统文化传承、社区治理有效，可复制、可推广的村民住宅社区样板。</a:t>
              </a:r>
              <a:endParaRPr lang="en-US" altLang="zh-CN" sz="1465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5" name="图片 4" descr="8862d914893c4136aa16409b3fbac61b"/>
          <p:cNvPicPr>
            <a:picLocks noChangeAspect="1"/>
          </p:cNvPicPr>
          <p:nvPr/>
        </p:nvPicPr>
        <p:blipFill>
          <a:blip r:embed="rId1"/>
          <a:srcRect t="4202"/>
          <a:stretch>
            <a:fillRect/>
          </a:stretch>
        </p:blipFill>
        <p:spPr>
          <a:xfrm>
            <a:off x="139065" y="1795145"/>
            <a:ext cx="4791075" cy="3215640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1365" cy="774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139065" y="126365"/>
            <a:ext cx="5230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国标黑体" panose="02000500000000000000" charset="-122"/>
                <a:ea typeface="国标黑体" panose="02000500000000000000" charset="-122"/>
              </a:rPr>
              <a:t>四、申报程序和补助标准</a:t>
            </a:r>
            <a:endParaRPr lang="zh-CN" altLang="en-US" sz="2800">
              <a:solidFill>
                <a:schemeClr val="bg1"/>
              </a:solidFill>
              <a:latin typeface="国标黑体" panose="02000500000000000000" charset="-122"/>
              <a:ea typeface="国标黑体" panose="02000500000000000000" charset="-122"/>
            </a:endParaRPr>
          </a:p>
        </p:txBody>
      </p:sp>
      <p:grpSp>
        <p:nvGrpSpPr>
          <p:cNvPr id="33" name="Group 11"/>
          <p:cNvGrpSpPr/>
          <p:nvPr/>
        </p:nvGrpSpPr>
        <p:grpSpPr>
          <a:xfrm rot="0">
            <a:off x="1370965" y="1584325"/>
            <a:ext cx="1613535" cy="1605915"/>
            <a:chOff x="1843428" y="2936308"/>
            <a:chExt cx="1460409" cy="1460409"/>
          </a:xfrm>
        </p:grpSpPr>
        <p:sp>
          <p:nvSpPr>
            <p:cNvPr id="38" name="Oval 54"/>
            <p:cNvSpPr/>
            <p:nvPr/>
          </p:nvSpPr>
          <p:spPr>
            <a:xfrm>
              <a:off x="1843428" y="2936308"/>
              <a:ext cx="1460409" cy="1460409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1357AE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algn="ctr" defTabSz="660400">
                <a:defRPr/>
              </a:pPr>
              <a:endParaRPr lang="en-US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39" name="Oval 61"/>
            <p:cNvSpPr/>
            <p:nvPr/>
          </p:nvSpPr>
          <p:spPr>
            <a:xfrm>
              <a:off x="2001935" y="3094815"/>
              <a:ext cx="1143395" cy="1143395"/>
            </a:xfrm>
            <a:prstGeom prst="ellipse">
              <a:avLst/>
            </a:prstGeom>
            <a:solidFill>
              <a:srgbClr val="1357AE"/>
            </a:solidFill>
          </p:spPr>
          <p:txBody>
            <a:bodyPr wrap="square" rtlCol="0" anchor="ctr">
              <a:noAutofit/>
            </a:bodyPr>
            <a:p>
              <a:pPr algn="ctr" defTabSz="660400">
                <a:lnSpc>
                  <a:spcPct val="110000"/>
                </a:lnSpc>
                <a:defRPr/>
              </a:pPr>
              <a:endParaRPr lang="en-US" sz="15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roup 18"/>
          <p:cNvGrpSpPr/>
          <p:nvPr/>
        </p:nvGrpSpPr>
        <p:grpSpPr>
          <a:xfrm rot="0">
            <a:off x="726440" y="3190240"/>
            <a:ext cx="2902585" cy="345440"/>
            <a:chOff x="1296364" y="4396717"/>
            <a:chExt cx="2627453" cy="314179"/>
          </a:xfrm>
        </p:grpSpPr>
        <p:cxnSp>
          <p:nvCxnSpPr>
            <p:cNvPr id="61" name="Straight Connector 15"/>
            <p:cNvCxnSpPr/>
            <p:nvPr/>
          </p:nvCxnSpPr>
          <p:spPr>
            <a:xfrm flipH="1">
              <a:off x="2610090" y="4396717"/>
              <a:ext cx="1" cy="314179"/>
            </a:xfrm>
            <a:prstGeom prst="line">
              <a:avLst/>
            </a:prstGeom>
            <a:noFill/>
            <a:ln w="19050" cap="flat" cmpd="sng" algn="ctr">
              <a:solidFill>
                <a:srgbClr val="1357AE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17"/>
            <p:cNvCxnSpPr/>
            <p:nvPr/>
          </p:nvCxnSpPr>
          <p:spPr>
            <a:xfrm>
              <a:off x="1296364" y="4710896"/>
              <a:ext cx="2627453" cy="0"/>
            </a:xfrm>
            <a:prstGeom prst="line">
              <a:avLst/>
            </a:prstGeom>
            <a:noFill/>
            <a:ln w="19050" cap="flat" cmpd="sng" algn="ctr">
              <a:solidFill>
                <a:srgbClr val="1357AE"/>
              </a:solidFill>
              <a:prstDash val="solid"/>
              <a:miter lim="800000"/>
            </a:ln>
            <a:effectLst/>
          </p:spPr>
        </p:cxnSp>
      </p:grpSp>
      <p:cxnSp>
        <p:nvCxnSpPr>
          <p:cNvPr id="63" name="Straight Connector 102"/>
          <p:cNvCxnSpPr/>
          <p:nvPr/>
        </p:nvCxnSpPr>
        <p:spPr>
          <a:xfrm>
            <a:off x="726440" y="5650230"/>
            <a:ext cx="2902585" cy="0"/>
          </a:xfrm>
          <a:prstGeom prst="line">
            <a:avLst/>
          </a:prstGeom>
          <a:noFill/>
          <a:ln w="19050" cap="flat" cmpd="sng" algn="ctr">
            <a:solidFill>
              <a:srgbClr val="1357AE"/>
            </a:solidFill>
            <a:prstDash val="solid"/>
            <a:miter lim="800000"/>
          </a:ln>
          <a:effectLst/>
        </p:spPr>
      </p:cxnSp>
      <p:grpSp>
        <p:nvGrpSpPr>
          <p:cNvPr id="65" name="Group 67"/>
          <p:cNvGrpSpPr/>
          <p:nvPr/>
        </p:nvGrpSpPr>
        <p:grpSpPr>
          <a:xfrm rot="0">
            <a:off x="5142865" y="1584960"/>
            <a:ext cx="1612900" cy="1606550"/>
            <a:chOff x="1843428" y="2936308"/>
            <a:chExt cx="1460409" cy="1460409"/>
          </a:xfrm>
        </p:grpSpPr>
        <p:sp>
          <p:nvSpPr>
            <p:cNvPr id="80" name="Oval 68"/>
            <p:cNvSpPr/>
            <p:nvPr/>
          </p:nvSpPr>
          <p:spPr>
            <a:xfrm>
              <a:off x="1843428" y="2936308"/>
              <a:ext cx="1460409" cy="1460409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rgbClr val="1357AE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algn="ctr" defTabSz="660400">
                <a:defRPr/>
              </a:pPr>
              <a:endParaRPr lang="en-US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81" name="Oval 69"/>
            <p:cNvSpPr/>
            <p:nvPr/>
          </p:nvSpPr>
          <p:spPr>
            <a:xfrm>
              <a:off x="2001935" y="3094815"/>
              <a:ext cx="1143395" cy="1143395"/>
            </a:xfrm>
            <a:prstGeom prst="ellipse">
              <a:avLst/>
            </a:prstGeom>
            <a:solidFill>
              <a:srgbClr val="1357AE"/>
            </a:solidFill>
          </p:spPr>
          <p:txBody>
            <a:bodyPr wrap="square" rtlCol="0" anchor="ctr">
              <a:noAutofit/>
            </a:bodyPr>
            <a:p>
              <a:pPr algn="ctr" defTabSz="660400">
                <a:lnSpc>
                  <a:spcPct val="110000"/>
                </a:lnSpc>
                <a:defRPr/>
              </a:pPr>
              <a:endParaRPr lang="en-US" sz="15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roup 80"/>
          <p:cNvGrpSpPr/>
          <p:nvPr/>
        </p:nvGrpSpPr>
        <p:grpSpPr>
          <a:xfrm rot="0">
            <a:off x="4498340" y="3190240"/>
            <a:ext cx="2902585" cy="345440"/>
            <a:chOff x="1296364" y="4396717"/>
            <a:chExt cx="2627453" cy="314179"/>
          </a:xfrm>
        </p:grpSpPr>
        <p:cxnSp>
          <p:nvCxnSpPr>
            <p:cNvPr id="83" name="Straight Connector 81"/>
            <p:cNvCxnSpPr/>
            <p:nvPr/>
          </p:nvCxnSpPr>
          <p:spPr>
            <a:xfrm flipH="1">
              <a:off x="2610090" y="4396717"/>
              <a:ext cx="1" cy="314179"/>
            </a:xfrm>
            <a:prstGeom prst="line">
              <a:avLst/>
            </a:prstGeom>
            <a:noFill/>
            <a:ln w="19050" cap="flat" cmpd="sng" algn="ctr">
              <a:solidFill>
                <a:srgbClr val="1357AE"/>
              </a:solidFill>
              <a:prstDash val="solid"/>
              <a:miter lim="800000"/>
            </a:ln>
            <a:effectLst/>
          </p:spPr>
        </p:cxnSp>
        <p:cxnSp>
          <p:nvCxnSpPr>
            <p:cNvPr id="84" name="Straight Connector 82"/>
            <p:cNvCxnSpPr/>
            <p:nvPr/>
          </p:nvCxnSpPr>
          <p:spPr>
            <a:xfrm>
              <a:off x="1296364" y="4710896"/>
              <a:ext cx="2627453" cy="0"/>
            </a:xfrm>
            <a:prstGeom prst="line">
              <a:avLst/>
            </a:prstGeom>
            <a:noFill/>
            <a:ln w="19050" cap="flat" cmpd="sng" algn="ctr">
              <a:solidFill>
                <a:srgbClr val="1357AE"/>
              </a:solidFill>
              <a:prstDash val="solid"/>
              <a:miter lim="800000"/>
            </a:ln>
            <a:effectLst/>
          </p:spPr>
        </p:cxnSp>
      </p:grpSp>
      <p:cxnSp>
        <p:nvCxnSpPr>
          <p:cNvPr id="85" name="Straight Connector 103"/>
          <p:cNvCxnSpPr/>
          <p:nvPr/>
        </p:nvCxnSpPr>
        <p:spPr>
          <a:xfrm>
            <a:off x="4498340" y="5650230"/>
            <a:ext cx="2902585" cy="0"/>
          </a:xfrm>
          <a:prstGeom prst="line">
            <a:avLst/>
          </a:prstGeom>
          <a:noFill/>
          <a:ln w="19050" cap="flat" cmpd="sng" algn="ctr">
            <a:solidFill>
              <a:srgbClr val="1357AE"/>
            </a:solidFill>
            <a:prstDash val="solid"/>
            <a:miter lim="800000"/>
          </a:ln>
          <a:effectLst/>
        </p:spPr>
      </p:cxnSp>
      <p:sp>
        <p:nvSpPr>
          <p:cNvPr id="86" name="Oval 71"/>
          <p:cNvSpPr/>
          <p:nvPr/>
        </p:nvSpPr>
        <p:spPr>
          <a:xfrm>
            <a:off x="8941435" y="1584325"/>
            <a:ext cx="1613535" cy="160591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1357AE"/>
            </a:solidFill>
            <a:prstDash val="solid"/>
            <a:miter lim="800000"/>
          </a:ln>
          <a:effectLst/>
        </p:spPr>
        <p:txBody>
          <a:bodyPr lIns="67391" tIns="33696" rIns="67391" bIns="33696" rtlCol="0" anchor="ctr"/>
          <a:p>
            <a:pPr algn="ctr" defTabSz="660400">
              <a:defRPr/>
            </a:pPr>
            <a:endParaRPr lang="en-US" kern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87" name="Oval 72"/>
          <p:cNvSpPr/>
          <p:nvPr/>
        </p:nvSpPr>
        <p:spPr>
          <a:xfrm>
            <a:off x="9116695" y="1758950"/>
            <a:ext cx="1263015" cy="1257300"/>
          </a:xfrm>
          <a:prstGeom prst="ellipse">
            <a:avLst/>
          </a:prstGeom>
          <a:solidFill>
            <a:srgbClr val="1357AE"/>
          </a:solidFill>
          <a:ln>
            <a:noFill/>
          </a:ln>
        </p:spPr>
        <p:txBody>
          <a:bodyPr wrap="square" lIns="67391" tIns="33696" rIns="67391" bIns="33696" rtlCol="0" anchor="ctr">
            <a:noAutofit/>
          </a:bodyPr>
          <a:p>
            <a:pPr algn="ctr" defTabSz="660400">
              <a:lnSpc>
                <a:spcPct val="110000"/>
              </a:lnSpc>
              <a:defRPr/>
            </a:pPr>
            <a:endParaRPr lang="en-US" sz="15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9" name="Group 83"/>
          <p:cNvGrpSpPr/>
          <p:nvPr/>
        </p:nvGrpSpPr>
        <p:grpSpPr>
          <a:xfrm rot="0">
            <a:off x="8296910" y="3190240"/>
            <a:ext cx="2902585" cy="345440"/>
            <a:chOff x="1296364" y="4396717"/>
            <a:chExt cx="2627453" cy="314179"/>
          </a:xfrm>
        </p:grpSpPr>
        <p:cxnSp>
          <p:nvCxnSpPr>
            <p:cNvPr id="90" name="Straight Connector 84"/>
            <p:cNvCxnSpPr/>
            <p:nvPr/>
          </p:nvCxnSpPr>
          <p:spPr>
            <a:xfrm flipH="1">
              <a:off x="2610090" y="4396717"/>
              <a:ext cx="1" cy="314179"/>
            </a:xfrm>
            <a:prstGeom prst="line">
              <a:avLst/>
            </a:prstGeom>
            <a:noFill/>
            <a:ln w="19050" cap="flat" cmpd="sng" algn="ctr">
              <a:solidFill>
                <a:srgbClr val="1357AE"/>
              </a:solidFill>
              <a:prstDash val="solid"/>
              <a:miter lim="800000"/>
            </a:ln>
            <a:effectLst/>
          </p:spPr>
        </p:cxnSp>
        <p:cxnSp>
          <p:nvCxnSpPr>
            <p:cNvPr id="91" name="Straight Connector 85"/>
            <p:cNvCxnSpPr/>
            <p:nvPr/>
          </p:nvCxnSpPr>
          <p:spPr>
            <a:xfrm>
              <a:off x="1296364" y="4710896"/>
              <a:ext cx="2627453" cy="0"/>
            </a:xfrm>
            <a:prstGeom prst="line">
              <a:avLst/>
            </a:prstGeom>
            <a:noFill/>
            <a:ln w="19050" cap="flat" cmpd="sng" algn="ctr">
              <a:solidFill>
                <a:srgbClr val="1357AE"/>
              </a:solidFill>
              <a:prstDash val="solid"/>
              <a:miter lim="800000"/>
            </a:ln>
            <a:effectLst/>
          </p:spPr>
        </p:cxnSp>
      </p:grpSp>
      <p:cxnSp>
        <p:nvCxnSpPr>
          <p:cNvPr id="92" name="Straight Connector 104"/>
          <p:cNvCxnSpPr/>
          <p:nvPr/>
        </p:nvCxnSpPr>
        <p:spPr>
          <a:xfrm>
            <a:off x="8296910" y="5650230"/>
            <a:ext cx="2902585" cy="0"/>
          </a:xfrm>
          <a:prstGeom prst="line">
            <a:avLst/>
          </a:prstGeom>
          <a:noFill/>
          <a:ln w="19050" cap="flat" cmpd="sng" algn="ctr">
            <a:solidFill>
              <a:srgbClr val="1357AE"/>
            </a:solidFill>
            <a:prstDash val="solid"/>
            <a:miter lim="800000"/>
          </a:ln>
          <a:effectLst/>
        </p:spPr>
      </p:cxnSp>
      <p:sp>
        <p:nvSpPr>
          <p:cNvPr id="93" name="文本框 40"/>
          <p:cNvSpPr txBox="1"/>
          <p:nvPr/>
        </p:nvSpPr>
        <p:spPr>
          <a:xfrm>
            <a:off x="748665" y="3636010"/>
            <a:ext cx="2902585" cy="1913890"/>
          </a:xfrm>
          <a:prstGeom prst="rect">
            <a:avLst/>
          </a:prstGeom>
          <a:noFill/>
          <a:ln w="9525">
            <a:noFill/>
          </a:ln>
        </p:spPr>
        <p:txBody>
          <a:bodyPr wrap="square" lIns="67391" tIns="33696" rIns="67391" bIns="33696">
            <a:spAutoFit/>
          </a:bodyPr>
          <a:p>
            <a:pPr indent="406400" defTabSz="897890" fontAlgn="auto">
              <a:lnSpc>
                <a:spcPct val="150000"/>
              </a:lnSpc>
              <a:spcBef>
                <a:spcPts val="0"/>
              </a:spcBef>
              <a:defRPr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宋体" panose="02000500000000000000" charset="-122"/>
              </a:rPr>
              <a:t>经鉴定不满足抗震设防目标要求，且有能力、有意愿按照抗震设防标准新建住房的农户纳入农村危房（农房抗震）改造范围。</a:t>
            </a:r>
            <a:endParaRPr lang="zh-CN" altLang="en-US" sz="1600" dirty="0">
              <a:solidFill>
                <a:srgbClr val="282E33"/>
              </a:solidFill>
              <a:latin typeface="国标黑体" panose="02000500000000000000" charset="-122"/>
              <a:ea typeface="国标黑体" panose="02000500000000000000" charset="-122"/>
              <a:cs typeface="国标宋体" panose="0200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24355" y="2025650"/>
            <a:ext cx="7924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国标黑体" panose="02000500000000000000" charset="-122"/>
                <a:ea typeface="国标黑体" panose="02000500000000000000" charset="-122"/>
              </a:rPr>
              <a:t>改造对象</a:t>
            </a:r>
            <a:endParaRPr lang="zh-CN" altLang="en-US" sz="2000" b="1">
              <a:solidFill>
                <a:schemeClr val="bg1"/>
              </a:solidFill>
              <a:latin typeface="国标黑体" panose="02000500000000000000" charset="-122"/>
              <a:ea typeface="国标黑体" panose="0200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404350" y="2025650"/>
            <a:ext cx="7924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国标黑体" panose="02000500000000000000" charset="-122"/>
                <a:ea typeface="国标黑体" panose="02000500000000000000" charset="-122"/>
              </a:rPr>
              <a:t>补助标准</a:t>
            </a:r>
            <a:endParaRPr lang="zh-CN" altLang="en-US" sz="2000" b="1">
              <a:solidFill>
                <a:schemeClr val="bg1"/>
              </a:solidFill>
              <a:latin typeface="国标黑体" panose="02000500000000000000" charset="-122"/>
              <a:ea typeface="国标黑体" panose="0200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28640" y="2025650"/>
            <a:ext cx="7924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国标黑体" panose="02000500000000000000" charset="-122"/>
                <a:ea typeface="国标黑体" panose="02000500000000000000" charset="-122"/>
              </a:rPr>
              <a:t>申报流程</a:t>
            </a:r>
            <a:endParaRPr lang="zh-CN" altLang="en-US" sz="2000" b="1">
              <a:solidFill>
                <a:schemeClr val="bg1"/>
              </a:solidFill>
              <a:latin typeface="国标黑体" panose="02000500000000000000" charset="-122"/>
              <a:ea typeface="国标黑体" panose="02000500000000000000" charset="-122"/>
            </a:endParaRPr>
          </a:p>
        </p:txBody>
      </p:sp>
      <p:sp>
        <p:nvSpPr>
          <p:cNvPr id="6" name="文本框 40"/>
          <p:cNvSpPr txBox="1"/>
          <p:nvPr/>
        </p:nvSpPr>
        <p:spPr>
          <a:xfrm>
            <a:off x="4523740" y="3709035"/>
            <a:ext cx="2902585" cy="1544320"/>
          </a:xfrm>
          <a:prstGeom prst="rect">
            <a:avLst/>
          </a:prstGeom>
          <a:noFill/>
          <a:ln w="9525">
            <a:noFill/>
          </a:ln>
        </p:spPr>
        <p:txBody>
          <a:bodyPr wrap="square" lIns="67391" tIns="33696" rIns="67391" bIns="33696">
            <a:spAutoFit/>
          </a:bodyPr>
          <a:p>
            <a:pPr indent="406400" defTabSz="897890" fontAlgn="auto">
              <a:lnSpc>
                <a:spcPct val="150000"/>
              </a:lnSpc>
              <a:spcBef>
                <a:spcPts val="0"/>
              </a:spcBef>
              <a:defRPr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宋体" panose="02000500000000000000" charset="-122"/>
              </a:rPr>
              <a:t>农户申请</a:t>
            </a:r>
            <a:r>
              <a:rPr lang="en-US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宋体" panose="02000500000000000000" charset="-122"/>
              </a:rPr>
              <a:t>→</a:t>
            </a:r>
            <a:r>
              <a:rPr lang="zh-CN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宋体" panose="02000500000000000000" charset="-122"/>
              </a:rPr>
              <a:t>村委会民主评议</a:t>
            </a:r>
            <a:r>
              <a:rPr lang="en-US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宋体" panose="02000500000000000000" charset="-122"/>
              </a:rPr>
              <a:t>→</a:t>
            </a:r>
            <a:r>
              <a:rPr lang="zh-CN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宋体" panose="02000500000000000000" charset="-122"/>
              </a:rPr>
              <a:t>乡镇政府审核</a:t>
            </a:r>
            <a:r>
              <a:rPr lang="en-US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宋体" panose="02000500000000000000" charset="-122"/>
              </a:rPr>
              <a:t>→</a:t>
            </a:r>
            <a:r>
              <a:rPr lang="zh-CN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宋体" panose="02000500000000000000" charset="-122"/>
              </a:rPr>
              <a:t>区住建局认（鉴）定审批</a:t>
            </a:r>
            <a:r>
              <a:rPr lang="en-US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宋体" panose="02000500000000000000" charset="-122"/>
              </a:rPr>
              <a:t>→</a:t>
            </a:r>
            <a:r>
              <a:rPr lang="zh-CN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宋体" panose="02000500000000000000" charset="-122"/>
              </a:rPr>
              <a:t>相关部门核实办理手续。</a:t>
            </a:r>
            <a:endParaRPr lang="zh-CN" altLang="en-US" sz="1600" dirty="0">
              <a:solidFill>
                <a:srgbClr val="282E33"/>
              </a:solidFill>
              <a:latin typeface="国标黑体" panose="02000500000000000000" charset="-122"/>
              <a:ea typeface="国标黑体" panose="02000500000000000000" charset="-122"/>
              <a:cs typeface="国标宋体" panose="02000500000000000000" charset="-122"/>
            </a:endParaRPr>
          </a:p>
        </p:txBody>
      </p:sp>
      <p:sp>
        <p:nvSpPr>
          <p:cNvPr id="7" name="文本框 40"/>
          <p:cNvSpPr txBox="1"/>
          <p:nvPr/>
        </p:nvSpPr>
        <p:spPr>
          <a:xfrm>
            <a:off x="8298815" y="3720465"/>
            <a:ext cx="2902585" cy="1174750"/>
          </a:xfrm>
          <a:prstGeom prst="rect">
            <a:avLst/>
          </a:prstGeom>
          <a:noFill/>
          <a:ln w="9525">
            <a:noFill/>
          </a:ln>
        </p:spPr>
        <p:txBody>
          <a:bodyPr wrap="square" lIns="67391" tIns="33696" rIns="67391" bIns="33696">
            <a:spAutoFit/>
          </a:bodyPr>
          <a:p>
            <a:pPr indent="406400" defTabSz="897890" fontAlgn="auto">
              <a:lnSpc>
                <a:spcPct val="150000"/>
              </a:lnSpc>
              <a:spcBef>
                <a:spcPts val="0"/>
              </a:spcBef>
              <a:defRPr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宋体" panose="02000500000000000000" charset="-122"/>
              </a:rPr>
              <a:t>符合条件的</a:t>
            </a:r>
            <a:r>
              <a:rPr lang="en-US" altLang="zh-CN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宋体" panose="02000500000000000000" charset="-122"/>
              </a:rPr>
              <a:t>“</a:t>
            </a:r>
            <a:r>
              <a:rPr lang="zh-CN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宋体" panose="02000500000000000000" charset="-122"/>
              </a:rPr>
              <a:t>六类户</a:t>
            </a:r>
            <a:r>
              <a:rPr lang="en-US" altLang="zh-CN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宋体" panose="02000500000000000000" charset="-122"/>
              </a:rPr>
              <a:t>”</a:t>
            </a:r>
            <a:r>
              <a:rPr lang="zh-CN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宋体" panose="02000500000000000000" charset="-122"/>
              </a:rPr>
              <a:t>等低收入群体新建农房按户均</a:t>
            </a:r>
            <a:r>
              <a:rPr lang="en-US" altLang="zh-CN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宋体" panose="02000500000000000000" charset="-122"/>
              </a:rPr>
              <a:t>2</a:t>
            </a:r>
            <a:r>
              <a:rPr lang="zh-CN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宋体" panose="02000500000000000000" charset="-122"/>
              </a:rPr>
              <a:t>万元</a:t>
            </a:r>
            <a:r>
              <a:rPr lang="zh-CN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宋体" panose="02000500000000000000" charset="-122"/>
                <a:sym typeface="+mn-ea"/>
              </a:rPr>
              <a:t>标准</a:t>
            </a:r>
            <a:r>
              <a:rPr lang="zh-CN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宋体" panose="02000500000000000000" charset="-122"/>
              </a:rPr>
              <a:t>，验收合格后足额拨付。</a:t>
            </a:r>
            <a:endParaRPr lang="zh-CN" altLang="en-US" sz="1600" dirty="0">
              <a:solidFill>
                <a:srgbClr val="282E33"/>
              </a:solidFill>
              <a:latin typeface="国标黑体" panose="02000500000000000000" charset="-122"/>
              <a:ea typeface="国标黑体" panose="02000500000000000000" charset="-122"/>
              <a:cs typeface="国标宋体" panose="02000500000000000000" charset="-122"/>
            </a:endParaRPr>
          </a:p>
        </p:txBody>
      </p: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1365" cy="774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139065" y="126365"/>
            <a:ext cx="5230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国标黑体" panose="02000500000000000000" charset="-122"/>
                <a:ea typeface="国标黑体" panose="02000500000000000000" charset="-122"/>
              </a:rPr>
              <a:t>五、工作要求</a:t>
            </a:r>
            <a:endParaRPr lang="zh-CN" altLang="en-US" sz="2800">
              <a:solidFill>
                <a:schemeClr val="bg1"/>
              </a:solidFill>
              <a:latin typeface="国标黑体" panose="02000500000000000000" charset="-122"/>
              <a:ea typeface="国标黑体" panose="02000500000000000000" charset="-122"/>
            </a:endParaRPr>
          </a:p>
        </p:txBody>
      </p:sp>
      <p:sp>
        <p:nvSpPr>
          <p:cNvPr id="43" name="Rectangle 45"/>
          <p:cNvSpPr/>
          <p:nvPr/>
        </p:nvSpPr>
        <p:spPr>
          <a:xfrm>
            <a:off x="353695" y="1481455"/>
            <a:ext cx="2740025" cy="4849495"/>
          </a:xfrm>
          <a:prstGeom prst="rect">
            <a:avLst/>
          </a:prstGeom>
          <a:noFill/>
          <a:ln w="6350" cap="flat" cmpd="sng" algn="ctr">
            <a:solidFill>
              <a:srgbClr val="1357AE"/>
            </a:solidFill>
            <a:prstDash val="solid"/>
            <a:miter lim="800000"/>
          </a:ln>
          <a:effectLst/>
        </p:spPr>
        <p:txBody>
          <a:bodyPr lIns="53044" tIns="33671" rIns="53044" bIns="33671" rtlCol="0" anchor="t"/>
          <a:p>
            <a:pPr defTabSz="673735">
              <a:defRPr/>
            </a:pPr>
            <a:endParaRPr lang="en-US" sz="900" kern="0" dirty="0">
              <a:solidFill>
                <a:srgbClr val="FFFFFF"/>
              </a:solidFill>
              <a:latin typeface="Calibri" panose="020F0502020204030204"/>
            </a:endParaRPr>
          </a:p>
          <a:p>
            <a:pPr defTabSz="673735">
              <a:defRPr/>
            </a:pPr>
            <a:endParaRPr lang="en-US" sz="900" kern="0" dirty="0">
              <a:solidFill>
                <a:srgbClr val="FFFFFF"/>
              </a:solidFill>
              <a:latin typeface="Calibri" panose="020F0502020204030204"/>
            </a:endParaRPr>
          </a:p>
          <a:p>
            <a:pPr defTabSz="673735">
              <a:defRPr/>
            </a:pPr>
            <a:endParaRPr lang="en-US" sz="9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4" name="Rectangle 46"/>
          <p:cNvSpPr/>
          <p:nvPr/>
        </p:nvSpPr>
        <p:spPr>
          <a:xfrm>
            <a:off x="353695" y="1485900"/>
            <a:ext cx="2739390" cy="650875"/>
          </a:xfrm>
          <a:prstGeom prst="rect">
            <a:avLst/>
          </a:prstGeom>
          <a:solidFill>
            <a:srgbClr val="1357AE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33671" rIns="0" bIns="33671" rtlCol="0" anchor="ctr"/>
          <a:p>
            <a:pPr algn="ctr" defTabSz="673735">
              <a:defRPr/>
            </a:pPr>
            <a:r>
              <a:rPr lang="zh-CN" altLang="en-US" b="1" kern="0" dirty="0">
                <a:solidFill>
                  <a:srgbClr val="FFFFFF"/>
                </a:solidFill>
                <a:latin typeface="思源黑体" panose="020B0500000000000000" charset="-122"/>
                <a:ea typeface="思源黑体" panose="020B0500000000000000" charset="-122"/>
              </a:rPr>
              <a:t>建设标准</a:t>
            </a:r>
            <a:endParaRPr lang="zh-CN" altLang="en-US" b="1" kern="0" dirty="0">
              <a:solidFill>
                <a:srgbClr val="FFFFFF"/>
              </a:soli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53" name="Rectangle 47"/>
          <p:cNvSpPr/>
          <p:nvPr/>
        </p:nvSpPr>
        <p:spPr>
          <a:xfrm>
            <a:off x="3268980" y="1481455"/>
            <a:ext cx="2738755" cy="4849495"/>
          </a:xfrm>
          <a:prstGeom prst="rect">
            <a:avLst/>
          </a:prstGeom>
          <a:noFill/>
          <a:ln w="6350" cap="flat" cmpd="sng" algn="ctr">
            <a:solidFill>
              <a:srgbClr val="1357AE"/>
            </a:solidFill>
            <a:prstDash val="solid"/>
            <a:miter lim="800000"/>
          </a:ln>
          <a:effectLst/>
        </p:spPr>
        <p:txBody>
          <a:bodyPr lIns="53044" tIns="33671" rIns="53044" bIns="33671" rtlCol="0" anchor="t"/>
          <a:p>
            <a:pPr defTabSz="673735">
              <a:defRPr/>
            </a:pPr>
            <a:endParaRPr lang="en-AU" sz="900" kern="0" dirty="0">
              <a:solidFill>
                <a:srgbClr val="666666"/>
              </a:solidFill>
              <a:latin typeface="Calibri" panose="020F0502020204030204"/>
            </a:endParaRPr>
          </a:p>
          <a:p>
            <a:pPr defTabSz="673735">
              <a:defRPr/>
            </a:pPr>
            <a:endParaRPr lang="en-AU" sz="900" kern="0" dirty="0">
              <a:solidFill>
                <a:srgbClr val="FFFFFF"/>
              </a:solidFill>
              <a:latin typeface="Calibri" panose="020F0502020204030204"/>
            </a:endParaRPr>
          </a:p>
          <a:p>
            <a:pPr defTabSz="673735">
              <a:defRPr/>
            </a:pPr>
            <a:endParaRPr lang="en-AU" sz="9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4" name="Rectangle 49"/>
          <p:cNvSpPr/>
          <p:nvPr/>
        </p:nvSpPr>
        <p:spPr>
          <a:xfrm>
            <a:off x="6183630" y="1481455"/>
            <a:ext cx="2738755" cy="4849495"/>
          </a:xfrm>
          <a:prstGeom prst="rect">
            <a:avLst/>
          </a:prstGeom>
          <a:noFill/>
          <a:ln w="6350" cap="flat" cmpd="sng" algn="ctr">
            <a:solidFill>
              <a:srgbClr val="1357AE"/>
            </a:solidFill>
            <a:prstDash val="solid"/>
            <a:miter lim="800000"/>
          </a:ln>
          <a:effectLst/>
        </p:spPr>
        <p:txBody>
          <a:bodyPr lIns="53044" tIns="33671" rIns="53044" bIns="33671" rtlCol="0" anchor="t"/>
          <a:p>
            <a:pPr defTabSz="673735">
              <a:defRPr/>
            </a:pPr>
            <a:endParaRPr lang="en-US" sz="900" kern="0" dirty="0">
              <a:solidFill>
                <a:srgbClr val="FFFFFF"/>
              </a:solidFill>
              <a:latin typeface="Calibri" panose="020F0502020204030204"/>
            </a:endParaRPr>
          </a:p>
          <a:p>
            <a:pPr defTabSz="673735">
              <a:defRPr/>
            </a:pPr>
            <a:endParaRPr lang="en-US" sz="9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5" name="Rectangle 51"/>
          <p:cNvSpPr/>
          <p:nvPr/>
        </p:nvSpPr>
        <p:spPr>
          <a:xfrm>
            <a:off x="9097645" y="1481455"/>
            <a:ext cx="2738755" cy="4849495"/>
          </a:xfrm>
          <a:prstGeom prst="rect">
            <a:avLst/>
          </a:prstGeom>
          <a:noFill/>
          <a:ln w="6350" cap="flat" cmpd="sng" algn="ctr">
            <a:solidFill>
              <a:srgbClr val="1357AE"/>
            </a:solidFill>
            <a:prstDash val="solid"/>
            <a:miter lim="800000"/>
          </a:ln>
          <a:effectLst/>
        </p:spPr>
        <p:txBody>
          <a:bodyPr lIns="53044" tIns="33671" rIns="53044" bIns="33671" rtlCol="0" anchor="t"/>
          <a:p>
            <a:pPr defTabSz="673735">
              <a:defRPr/>
            </a:pPr>
            <a:endParaRPr lang="en-US" sz="900" kern="0" dirty="0">
              <a:solidFill>
                <a:srgbClr val="FFFFFF"/>
              </a:solidFill>
              <a:latin typeface="Calibri" panose="020F0502020204030204"/>
            </a:endParaRPr>
          </a:p>
          <a:p>
            <a:pPr defTabSz="673735">
              <a:defRPr/>
            </a:pPr>
            <a:endParaRPr lang="en-US" sz="900" kern="0" dirty="0">
              <a:solidFill>
                <a:srgbClr val="FFFFFF"/>
              </a:solidFill>
              <a:latin typeface="Calibri" panose="020F0502020204030204"/>
            </a:endParaRPr>
          </a:p>
          <a:p>
            <a:pPr defTabSz="673735">
              <a:defRPr/>
            </a:pPr>
            <a:endParaRPr lang="en-US" sz="900" kern="0" dirty="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57" name="Group 6"/>
          <p:cNvGrpSpPr/>
          <p:nvPr/>
        </p:nvGrpSpPr>
        <p:grpSpPr>
          <a:xfrm rot="0">
            <a:off x="7165340" y="2544445"/>
            <a:ext cx="889000" cy="954405"/>
            <a:chOff x="5763553" y="2373392"/>
            <a:chExt cx="611486" cy="659025"/>
          </a:xfrm>
          <a:solidFill>
            <a:srgbClr val="1357AE"/>
          </a:solidFill>
        </p:grpSpPr>
        <p:grpSp>
          <p:nvGrpSpPr>
            <p:cNvPr id="58" name="Group 101"/>
            <p:cNvGrpSpPr>
              <a:grpSpLocks noChangeAspect="1"/>
            </p:cNvGrpSpPr>
            <p:nvPr/>
          </p:nvGrpSpPr>
          <p:grpSpPr bwMode="auto">
            <a:xfrm>
              <a:off x="6170021" y="2373392"/>
              <a:ext cx="168965" cy="166239"/>
              <a:chOff x="3947" y="1925"/>
              <a:chExt cx="124" cy="122"/>
            </a:xfrm>
            <a:grpFill/>
          </p:grpSpPr>
          <p:sp>
            <p:nvSpPr>
              <p:cNvPr id="2" name="Freeform 102"/>
              <p:cNvSpPr/>
              <p:nvPr/>
            </p:nvSpPr>
            <p:spPr bwMode="auto">
              <a:xfrm>
                <a:off x="3962" y="1925"/>
                <a:ext cx="109" cy="109"/>
              </a:xfrm>
              <a:custGeom>
                <a:avLst/>
                <a:gdLst>
                  <a:gd name="T0" fmla="*/ 42 w 46"/>
                  <a:gd name="T1" fmla="*/ 46 h 46"/>
                  <a:gd name="T2" fmla="*/ 38 w 46"/>
                  <a:gd name="T3" fmla="*/ 42 h 46"/>
                  <a:gd name="T4" fmla="*/ 3 w 46"/>
                  <a:gd name="T5" fmla="*/ 8 h 46"/>
                  <a:gd name="T6" fmla="*/ 0 w 46"/>
                  <a:gd name="T7" fmla="*/ 4 h 46"/>
                  <a:gd name="T8" fmla="*/ 4 w 46"/>
                  <a:gd name="T9" fmla="*/ 0 h 46"/>
                  <a:gd name="T10" fmla="*/ 46 w 46"/>
                  <a:gd name="T11" fmla="*/ 42 h 46"/>
                  <a:gd name="T12" fmla="*/ 42 w 46"/>
                  <a:gd name="T13" fmla="*/ 46 h 46"/>
                  <a:gd name="T14" fmla="*/ 42 w 46"/>
                  <a:gd name="T15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6">
                    <a:moveTo>
                      <a:pt x="42" y="46"/>
                    </a:moveTo>
                    <a:cubicBezTo>
                      <a:pt x="40" y="46"/>
                      <a:pt x="38" y="44"/>
                      <a:pt x="38" y="42"/>
                    </a:cubicBezTo>
                    <a:cubicBezTo>
                      <a:pt x="35" y="9"/>
                      <a:pt x="5" y="8"/>
                      <a:pt x="3" y="8"/>
                    </a:cubicBezTo>
                    <a:cubicBezTo>
                      <a:pt x="1" y="8"/>
                      <a:pt x="0" y="6"/>
                      <a:pt x="0" y="4"/>
                    </a:cubicBezTo>
                    <a:cubicBezTo>
                      <a:pt x="0" y="1"/>
                      <a:pt x="1" y="0"/>
                      <a:pt x="4" y="0"/>
                    </a:cubicBezTo>
                    <a:cubicBezTo>
                      <a:pt x="4" y="0"/>
                      <a:pt x="42" y="1"/>
                      <a:pt x="46" y="42"/>
                    </a:cubicBezTo>
                    <a:cubicBezTo>
                      <a:pt x="46" y="44"/>
                      <a:pt x="44" y="46"/>
                      <a:pt x="42" y="46"/>
                    </a:cubicBezTo>
                    <a:cubicBezTo>
                      <a:pt x="42" y="46"/>
                      <a:pt x="42" y="46"/>
                      <a:pt x="42" y="4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06" tIns="45703" rIns="91406" bIns="45703" numCol="1" anchor="t" anchorCtr="0" compatLnSpc="1"/>
              <a:p>
                <a:pPr defTabSz="673735">
                  <a:defRPr/>
                </a:pPr>
                <a:endParaRPr lang="en-AU" sz="1000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103"/>
              <p:cNvSpPr/>
              <p:nvPr/>
            </p:nvSpPr>
            <p:spPr bwMode="auto">
              <a:xfrm>
                <a:off x="3954" y="1955"/>
                <a:ext cx="85" cy="85"/>
              </a:xfrm>
              <a:custGeom>
                <a:avLst/>
                <a:gdLst>
                  <a:gd name="T0" fmla="*/ 32 w 36"/>
                  <a:gd name="T1" fmla="*/ 36 h 36"/>
                  <a:gd name="T2" fmla="*/ 28 w 36"/>
                  <a:gd name="T3" fmla="*/ 32 h 36"/>
                  <a:gd name="T4" fmla="*/ 4 w 36"/>
                  <a:gd name="T5" fmla="*/ 8 h 36"/>
                  <a:gd name="T6" fmla="*/ 1 w 36"/>
                  <a:gd name="T7" fmla="*/ 4 h 36"/>
                  <a:gd name="T8" fmla="*/ 5 w 36"/>
                  <a:gd name="T9" fmla="*/ 0 h 36"/>
                  <a:gd name="T10" fmla="*/ 36 w 36"/>
                  <a:gd name="T11" fmla="*/ 32 h 36"/>
                  <a:gd name="T12" fmla="*/ 33 w 36"/>
                  <a:gd name="T13" fmla="*/ 36 h 36"/>
                  <a:gd name="T14" fmla="*/ 32 w 36"/>
                  <a:gd name="T1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6">
                    <a:moveTo>
                      <a:pt x="32" y="36"/>
                    </a:moveTo>
                    <a:cubicBezTo>
                      <a:pt x="30" y="36"/>
                      <a:pt x="28" y="34"/>
                      <a:pt x="28" y="32"/>
                    </a:cubicBezTo>
                    <a:cubicBezTo>
                      <a:pt x="26" y="9"/>
                      <a:pt x="5" y="8"/>
                      <a:pt x="4" y="8"/>
                    </a:cubicBezTo>
                    <a:cubicBezTo>
                      <a:pt x="2" y="8"/>
                      <a:pt x="0" y="6"/>
                      <a:pt x="1" y="4"/>
                    </a:cubicBezTo>
                    <a:cubicBezTo>
                      <a:pt x="1" y="2"/>
                      <a:pt x="2" y="0"/>
                      <a:pt x="5" y="0"/>
                    </a:cubicBezTo>
                    <a:cubicBezTo>
                      <a:pt x="13" y="1"/>
                      <a:pt x="34" y="6"/>
                      <a:pt x="36" y="32"/>
                    </a:cubicBezTo>
                    <a:cubicBezTo>
                      <a:pt x="36" y="34"/>
                      <a:pt x="35" y="36"/>
                      <a:pt x="33" y="36"/>
                    </a:cubicBezTo>
                    <a:cubicBezTo>
                      <a:pt x="32" y="36"/>
                      <a:pt x="32" y="36"/>
                      <a:pt x="32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06" tIns="45703" rIns="91406" bIns="45703" numCol="1" anchor="t" anchorCtr="0" compatLnSpc="1"/>
              <a:p>
                <a:pPr defTabSz="673735">
                  <a:defRPr/>
                </a:pPr>
                <a:endParaRPr lang="en-AU" sz="1000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104"/>
              <p:cNvSpPr/>
              <p:nvPr/>
            </p:nvSpPr>
            <p:spPr bwMode="auto">
              <a:xfrm>
                <a:off x="3947" y="1987"/>
                <a:ext cx="62" cy="60"/>
              </a:xfrm>
              <a:custGeom>
                <a:avLst/>
                <a:gdLst>
                  <a:gd name="T0" fmla="*/ 21 w 26"/>
                  <a:gd name="T1" fmla="*/ 25 h 25"/>
                  <a:gd name="T2" fmla="*/ 17 w 26"/>
                  <a:gd name="T3" fmla="*/ 22 h 25"/>
                  <a:gd name="T4" fmla="*/ 4 w 26"/>
                  <a:gd name="T5" fmla="*/ 8 h 25"/>
                  <a:gd name="T6" fmla="*/ 0 w 26"/>
                  <a:gd name="T7" fmla="*/ 4 h 25"/>
                  <a:gd name="T8" fmla="*/ 4 w 26"/>
                  <a:gd name="T9" fmla="*/ 0 h 25"/>
                  <a:gd name="T10" fmla="*/ 25 w 26"/>
                  <a:gd name="T11" fmla="*/ 21 h 25"/>
                  <a:gd name="T12" fmla="*/ 22 w 26"/>
                  <a:gd name="T13" fmla="*/ 25 h 25"/>
                  <a:gd name="T14" fmla="*/ 21 w 26"/>
                  <a:gd name="T1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25">
                    <a:moveTo>
                      <a:pt x="21" y="25"/>
                    </a:moveTo>
                    <a:cubicBezTo>
                      <a:pt x="19" y="25"/>
                      <a:pt x="18" y="24"/>
                      <a:pt x="17" y="22"/>
                    </a:cubicBezTo>
                    <a:cubicBezTo>
                      <a:pt x="16" y="9"/>
                      <a:pt x="5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9" y="0"/>
                      <a:pt x="24" y="4"/>
                      <a:pt x="25" y="21"/>
                    </a:cubicBezTo>
                    <a:cubicBezTo>
                      <a:pt x="26" y="23"/>
                      <a:pt x="24" y="25"/>
                      <a:pt x="22" y="25"/>
                    </a:cubicBezTo>
                    <a:cubicBezTo>
                      <a:pt x="22" y="25"/>
                      <a:pt x="21" y="25"/>
                      <a:pt x="21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06" tIns="45703" rIns="91406" bIns="45703" numCol="1" anchor="t" anchorCtr="0" compatLnSpc="1"/>
              <a:p>
                <a:pPr defTabSz="673735">
                  <a:defRPr/>
                </a:pPr>
                <a:endParaRPr lang="en-AU" sz="1000" kern="0" dirty="0">
                  <a:solidFill>
                    <a:srgbClr val="000000"/>
                  </a:solidFill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9" name="Freeform 27"/>
            <p:cNvSpPr>
              <a:spLocks noEditPoints="1"/>
            </p:cNvSpPr>
            <p:nvPr/>
          </p:nvSpPr>
          <p:spPr bwMode="auto">
            <a:xfrm flipH="1">
              <a:off x="6091087" y="2748465"/>
              <a:ext cx="166409" cy="165089"/>
            </a:xfrm>
            <a:custGeom>
              <a:avLst/>
              <a:gdLst>
                <a:gd name="T0" fmla="*/ 27 w 53"/>
                <a:gd name="T1" fmla="*/ 0 h 53"/>
                <a:gd name="T2" fmla="*/ 0 w 53"/>
                <a:gd name="T3" fmla="*/ 26 h 53"/>
                <a:gd name="T4" fmla="*/ 27 w 53"/>
                <a:gd name="T5" fmla="*/ 53 h 53"/>
                <a:gd name="T6" fmla="*/ 53 w 53"/>
                <a:gd name="T7" fmla="*/ 26 h 53"/>
                <a:gd name="T8" fmla="*/ 27 w 53"/>
                <a:gd name="T9" fmla="*/ 0 h 53"/>
                <a:gd name="T10" fmla="*/ 27 w 53"/>
                <a:gd name="T11" fmla="*/ 45 h 53"/>
                <a:gd name="T12" fmla="*/ 8 w 53"/>
                <a:gd name="T13" fmla="*/ 26 h 53"/>
                <a:gd name="T14" fmla="*/ 27 w 53"/>
                <a:gd name="T15" fmla="*/ 8 h 53"/>
                <a:gd name="T16" fmla="*/ 45 w 53"/>
                <a:gd name="T17" fmla="*/ 26 h 53"/>
                <a:gd name="T18" fmla="*/ 27 w 53"/>
                <a:gd name="T19" fmla="*/ 4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53">
                  <a:moveTo>
                    <a:pt x="27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7" y="0"/>
                  </a:cubicBezTo>
                  <a:close/>
                  <a:moveTo>
                    <a:pt x="27" y="45"/>
                  </a:moveTo>
                  <a:cubicBezTo>
                    <a:pt x="16" y="45"/>
                    <a:pt x="8" y="36"/>
                    <a:pt x="8" y="26"/>
                  </a:cubicBezTo>
                  <a:cubicBezTo>
                    <a:pt x="8" y="16"/>
                    <a:pt x="16" y="8"/>
                    <a:pt x="27" y="8"/>
                  </a:cubicBezTo>
                  <a:cubicBezTo>
                    <a:pt x="37" y="8"/>
                    <a:pt x="45" y="16"/>
                    <a:pt x="45" y="26"/>
                  </a:cubicBezTo>
                  <a:cubicBezTo>
                    <a:pt x="45" y="36"/>
                    <a:pt x="37" y="45"/>
                    <a:pt x="27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06" tIns="45703" rIns="91406" bIns="45703" numCol="1" anchor="t" anchorCtr="0" compatLnSpc="1"/>
            <a:p>
              <a:pPr defTabSz="673735">
                <a:defRPr/>
              </a:pPr>
              <a:endParaRPr lang="en-GB" sz="1000" kern="0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9" name="Freeform 28"/>
            <p:cNvSpPr>
              <a:spLocks noEditPoints="1"/>
            </p:cNvSpPr>
            <p:nvPr/>
          </p:nvSpPr>
          <p:spPr bwMode="auto">
            <a:xfrm flipH="1">
              <a:off x="5972224" y="2625639"/>
              <a:ext cx="402815" cy="406778"/>
            </a:xfrm>
            <a:custGeom>
              <a:avLst/>
              <a:gdLst>
                <a:gd name="T0" fmla="*/ 111 w 129"/>
                <a:gd name="T1" fmla="*/ 51 h 130"/>
                <a:gd name="T2" fmla="*/ 116 w 129"/>
                <a:gd name="T3" fmla="*/ 31 h 130"/>
                <a:gd name="T4" fmla="*/ 104 w 129"/>
                <a:gd name="T5" fmla="*/ 14 h 130"/>
                <a:gd name="T6" fmla="*/ 88 w 129"/>
                <a:gd name="T7" fmla="*/ 22 h 130"/>
                <a:gd name="T8" fmla="*/ 77 w 129"/>
                <a:gd name="T9" fmla="*/ 5 h 130"/>
                <a:gd name="T10" fmla="*/ 56 w 129"/>
                <a:gd name="T11" fmla="*/ 1 h 130"/>
                <a:gd name="T12" fmla="*/ 51 w 129"/>
                <a:gd name="T13" fmla="*/ 18 h 130"/>
                <a:gd name="T14" fmla="*/ 30 w 129"/>
                <a:gd name="T15" fmla="*/ 14 h 130"/>
                <a:gd name="T16" fmla="*/ 19 w 129"/>
                <a:gd name="T17" fmla="*/ 19 h 130"/>
                <a:gd name="T18" fmla="*/ 13 w 129"/>
                <a:gd name="T19" fmla="*/ 26 h 130"/>
                <a:gd name="T20" fmla="*/ 22 w 129"/>
                <a:gd name="T21" fmla="*/ 42 h 130"/>
                <a:gd name="T22" fmla="*/ 4 w 129"/>
                <a:gd name="T23" fmla="*/ 53 h 130"/>
                <a:gd name="T24" fmla="*/ 0 w 129"/>
                <a:gd name="T25" fmla="*/ 64 h 130"/>
                <a:gd name="T26" fmla="*/ 1 w 129"/>
                <a:gd name="T27" fmla="*/ 74 h 130"/>
                <a:gd name="T28" fmla="*/ 18 w 129"/>
                <a:gd name="T29" fmla="*/ 79 h 130"/>
                <a:gd name="T30" fmla="*/ 13 w 129"/>
                <a:gd name="T31" fmla="*/ 99 h 130"/>
                <a:gd name="T32" fmla="*/ 18 w 129"/>
                <a:gd name="T33" fmla="*/ 110 h 130"/>
                <a:gd name="T34" fmla="*/ 26 w 129"/>
                <a:gd name="T35" fmla="*/ 117 h 130"/>
                <a:gd name="T36" fmla="*/ 42 w 129"/>
                <a:gd name="T37" fmla="*/ 108 h 130"/>
                <a:gd name="T38" fmla="*/ 52 w 129"/>
                <a:gd name="T39" fmla="*/ 126 h 130"/>
                <a:gd name="T40" fmla="*/ 65 w 129"/>
                <a:gd name="T41" fmla="*/ 130 h 130"/>
                <a:gd name="T42" fmla="*/ 77 w 129"/>
                <a:gd name="T43" fmla="*/ 126 h 130"/>
                <a:gd name="T44" fmla="*/ 88 w 129"/>
                <a:gd name="T45" fmla="*/ 108 h 130"/>
                <a:gd name="T46" fmla="*/ 104 w 129"/>
                <a:gd name="T47" fmla="*/ 117 h 130"/>
                <a:gd name="T48" fmla="*/ 116 w 129"/>
                <a:gd name="T49" fmla="*/ 99 h 130"/>
                <a:gd name="T50" fmla="*/ 111 w 129"/>
                <a:gd name="T51" fmla="*/ 79 h 130"/>
                <a:gd name="T52" fmla="*/ 129 w 129"/>
                <a:gd name="T53" fmla="*/ 74 h 130"/>
                <a:gd name="T54" fmla="*/ 129 w 129"/>
                <a:gd name="T55" fmla="*/ 56 h 130"/>
                <a:gd name="T56" fmla="*/ 121 w 129"/>
                <a:gd name="T57" fmla="*/ 70 h 130"/>
                <a:gd name="T58" fmla="*/ 104 w 129"/>
                <a:gd name="T59" fmla="*/ 75 h 130"/>
                <a:gd name="T60" fmla="*/ 100 w 129"/>
                <a:gd name="T61" fmla="*/ 91 h 130"/>
                <a:gd name="T62" fmla="*/ 101 w 129"/>
                <a:gd name="T63" fmla="*/ 109 h 130"/>
                <a:gd name="T64" fmla="*/ 86 w 129"/>
                <a:gd name="T65" fmla="*/ 100 h 130"/>
                <a:gd name="T66" fmla="*/ 71 w 129"/>
                <a:gd name="T67" fmla="*/ 108 h 130"/>
                <a:gd name="T68" fmla="*/ 60 w 129"/>
                <a:gd name="T69" fmla="*/ 122 h 130"/>
                <a:gd name="T70" fmla="*/ 55 w 129"/>
                <a:gd name="T71" fmla="*/ 105 h 130"/>
                <a:gd name="T72" fmla="*/ 39 w 129"/>
                <a:gd name="T73" fmla="*/ 100 h 130"/>
                <a:gd name="T74" fmla="*/ 25 w 129"/>
                <a:gd name="T75" fmla="*/ 106 h 130"/>
                <a:gd name="T76" fmla="*/ 21 w 129"/>
                <a:gd name="T77" fmla="*/ 102 h 130"/>
                <a:gd name="T78" fmla="*/ 30 w 129"/>
                <a:gd name="T79" fmla="*/ 87 h 130"/>
                <a:gd name="T80" fmla="*/ 21 w 129"/>
                <a:gd name="T81" fmla="*/ 72 h 130"/>
                <a:gd name="T82" fmla="*/ 8 w 129"/>
                <a:gd name="T83" fmla="*/ 66 h 130"/>
                <a:gd name="T84" fmla="*/ 8 w 129"/>
                <a:gd name="T85" fmla="*/ 60 h 130"/>
                <a:gd name="T86" fmla="*/ 25 w 129"/>
                <a:gd name="T87" fmla="*/ 56 h 130"/>
                <a:gd name="T88" fmla="*/ 29 w 129"/>
                <a:gd name="T89" fmla="*/ 39 h 130"/>
                <a:gd name="T90" fmla="*/ 24 w 129"/>
                <a:gd name="T91" fmla="*/ 26 h 130"/>
                <a:gd name="T92" fmla="*/ 28 w 129"/>
                <a:gd name="T93" fmla="*/ 22 h 130"/>
                <a:gd name="T94" fmla="*/ 43 w 129"/>
                <a:gd name="T95" fmla="*/ 30 h 130"/>
                <a:gd name="T96" fmla="*/ 58 w 129"/>
                <a:gd name="T97" fmla="*/ 22 h 130"/>
                <a:gd name="T98" fmla="*/ 70 w 129"/>
                <a:gd name="T99" fmla="*/ 9 h 130"/>
                <a:gd name="T100" fmla="*/ 74 w 129"/>
                <a:gd name="T101" fmla="*/ 25 h 130"/>
                <a:gd name="T102" fmla="*/ 91 w 129"/>
                <a:gd name="T103" fmla="*/ 30 h 130"/>
                <a:gd name="T104" fmla="*/ 108 w 129"/>
                <a:gd name="T105" fmla="*/ 29 h 130"/>
                <a:gd name="T106" fmla="*/ 100 w 129"/>
                <a:gd name="T107" fmla="*/ 44 h 130"/>
                <a:gd name="T108" fmla="*/ 108 w 129"/>
                <a:gd name="T109" fmla="*/ 59 h 130"/>
                <a:gd name="T110" fmla="*/ 121 w 129"/>
                <a:gd name="T111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9" h="130">
                  <a:moveTo>
                    <a:pt x="125" y="53"/>
                  </a:moveTo>
                  <a:cubicBezTo>
                    <a:pt x="111" y="51"/>
                    <a:pt x="111" y="51"/>
                    <a:pt x="111" y="51"/>
                  </a:cubicBezTo>
                  <a:cubicBezTo>
                    <a:pt x="111" y="48"/>
                    <a:pt x="109" y="45"/>
                    <a:pt x="108" y="42"/>
                  </a:cubicBezTo>
                  <a:cubicBezTo>
                    <a:pt x="116" y="31"/>
                    <a:pt x="116" y="31"/>
                    <a:pt x="116" y="31"/>
                  </a:cubicBezTo>
                  <a:cubicBezTo>
                    <a:pt x="117" y="30"/>
                    <a:pt x="117" y="28"/>
                    <a:pt x="116" y="26"/>
                  </a:cubicBezTo>
                  <a:cubicBezTo>
                    <a:pt x="113" y="21"/>
                    <a:pt x="108" y="17"/>
                    <a:pt x="104" y="14"/>
                  </a:cubicBezTo>
                  <a:cubicBezTo>
                    <a:pt x="102" y="12"/>
                    <a:pt x="100" y="12"/>
                    <a:pt x="99" y="14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5" y="21"/>
                    <a:pt x="82" y="19"/>
                    <a:pt x="79" y="18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3"/>
                    <a:pt x="75" y="1"/>
                    <a:pt x="74" y="1"/>
                  </a:cubicBezTo>
                  <a:cubicBezTo>
                    <a:pt x="68" y="0"/>
                    <a:pt x="62" y="0"/>
                    <a:pt x="56" y="1"/>
                  </a:cubicBezTo>
                  <a:cubicBezTo>
                    <a:pt x="54" y="1"/>
                    <a:pt x="53" y="3"/>
                    <a:pt x="52" y="5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7" y="19"/>
                    <a:pt x="44" y="21"/>
                    <a:pt x="42" y="22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9" y="12"/>
                    <a:pt x="27" y="12"/>
                    <a:pt x="26" y="14"/>
                  </a:cubicBezTo>
                  <a:cubicBezTo>
                    <a:pt x="24" y="15"/>
                    <a:pt x="21" y="17"/>
                    <a:pt x="19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2"/>
                    <a:pt x="15" y="24"/>
                    <a:pt x="13" y="26"/>
                  </a:cubicBezTo>
                  <a:cubicBezTo>
                    <a:pt x="12" y="28"/>
                    <a:pt x="12" y="30"/>
                    <a:pt x="13" y="31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0" y="45"/>
                    <a:pt x="19" y="48"/>
                    <a:pt x="18" y="51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2" y="53"/>
                    <a:pt x="1" y="54"/>
                    <a:pt x="1" y="56"/>
                  </a:cubicBezTo>
                  <a:cubicBezTo>
                    <a:pt x="0" y="59"/>
                    <a:pt x="0" y="62"/>
                    <a:pt x="0" y="64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9"/>
                    <a:pt x="0" y="71"/>
                    <a:pt x="1" y="74"/>
                  </a:cubicBezTo>
                  <a:cubicBezTo>
                    <a:pt x="1" y="76"/>
                    <a:pt x="2" y="77"/>
                    <a:pt x="4" y="77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9" y="82"/>
                    <a:pt x="20" y="85"/>
                    <a:pt x="22" y="88"/>
                  </a:cubicBezTo>
                  <a:cubicBezTo>
                    <a:pt x="13" y="99"/>
                    <a:pt x="13" y="99"/>
                    <a:pt x="13" y="99"/>
                  </a:cubicBezTo>
                  <a:cubicBezTo>
                    <a:pt x="12" y="101"/>
                    <a:pt x="12" y="103"/>
                    <a:pt x="13" y="104"/>
                  </a:cubicBezTo>
                  <a:cubicBezTo>
                    <a:pt x="15" y="106"/>
                    <a:pt x="17" y="108"/>
                    <a:pt x="18" y="110"/>
                  </a:cubicBezTo>
                  <a:cubicBezTo>
                    <a:pt x="19" y="111"/>
                    <a:pt x="19" y="111"/>
                    <a:pt x="19" y="111"/>
                  </a:cubicBezTo>
                  <a:cubicBezTo>
                    <a:pt x="21" y="113"/>
                    <a:pt x="24" y="115"/>
                    <a:pt x="26" y="117"/>
                  </a:cubicBezTo>
                  <a:cubicBezTo>
                    <a:pt x="27" y="118"/>
                    <a:pt x="29" y="118"/>
                    <a:pt x="30" y="117"/>
                  </a:cubicBezTo>
                  <a:cubicBezTo>
                    <a:pt x="42" y="108"/>
                    <a:pt x="42" y="108"/>
                    <a:pt x="42" y="108"/>
                  </a:cubicBezTo>
                  <a:cubicBezTo>
                    <a:pt x="44" y="110"/>
                    <a:pt x="47" y="111"/>
                    <a:pt x="51" y="112"/>
                  </a:cubicBezTo>
                  <a:cubicBezTo>
                    <a:pt x="52" y="126"/>
                    <a:pt x="52" y="126"/>
                    <a:pt x="52" y="126"/>
                  </a:cubicBezTo>
                  <a:cubicBezTo>
                    <a:pt x="53" y="128"/>
                    <a:pt x="54" y="129"/>
                    <a:pt x="56" y="129"/>
                  </a:cubicBezTo>
                  <a:cubicBezTo>
                    <a:pt x="59" y="130"/>
                    <a:pt x="62" y="130"/>
                    <a:pt x="65" y="130"/>
                  </a:cubicBezTo>
                  <a:cubicBezTo>
                    <a:pt x="68" y="130"/>
                    <a:pt x="71" y="130"/>
                    <a:pt x="74" y="129"/>
                  </a:cubicBezTo>
                  <a:cubicBezTo>
                    <a:pt x="75" y="129"/>
                    <a:pt x="77" y="128"/>
                    <a:pt x="77" y="126"/>
                  </a:cubicBezTo>
                  <a:cubicBezTo>
                    <a:pt x="79" y="112"/>
                    <a:pt x="79" y="112"/>
                    <a:pt x="79" y="112"/>
                  </a:cubicBezTo>
                  <a:cubicBezTo>
                    <a:pt x="82" y="111"/>
                    <a:pt x="85" y="110"/>
                    <a:pt x="88" y="108"/>
                  </a:cubicBezTo>
                  <a:cubicBezTo>
                    <a:pt x="99" y="117"/>
                    <a:pt x="99" y="117"/>
                    <a:pt x="99" y="117"/>
                  </a:cubicBezTo>
                  <a:cubicBezTo>
                    <a:pt x="100" y="118"/>
                    <a:pt x="102" y="118"/>
                    <a:pt x="104" y="117"/>
                  </a:cubicBezTo>
                  <a:cubicBezTo>
                    <a:pt x="108" y="113"/>
                    <a:pt x="113" y="109"/>
                    <a:pt x="116" y="104"/>
                  </a:cubicBezTo>
                  <a:cubicBezTo>
                    <a:pt x="117" y="103"/>
                    <a:pt x="117" y="101"/>
                    <a:pt x="116" y="99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9" y="85"/>
                    <a:pt x="111" y="82"/>
                    <a:pt x="111" y="79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7" y="77"/>
                    <a:pt x="128" y="76"/>
                    <a:pt x="129" y="74"/>
                  </a:cubicBezTo>
                  <a:cubicBezTo>
                    <a:pt x="129" y="71"/>
                    <a:pt x="129" y="68"/>
                    <a:pt x="129" y="65"/>
                  </a:cubicBezTo>
                  <a:cubicBezTo>
                    <a:pt x="129" y="62"/>
                    <a:pt x="129" y="59"/>
                    <a:pt x="129" y="56"/>
                  </a:cubicBezTo>
                  <a:cubicBezTo>
                    <a:pt x="128" y="54"/>
                    <a:pt x="127" y="53"/>
                    <a:pt x="125" y="53"/>
                  </a:cubicBezTo>
                  <a:close/>
                  <a:moveTo>
                    <a:pt x="121" y="70"/>
                  </a:moveTo>
                  <a:cubicBezTo>
                    <a:pt x="108" y="72"/>
                    <a:pt x="108" y="72"/>
                    <a:pt x="108" y="72"/>
                  </a:cubicBezTo>
                  <a:cubicBezTo>
                    <a:pt x="106" y="72"/>
                    <a:pt x="105" y="73"/>
                    <a:pt x="104" y="75"/>
                  </a:cubicBezTo>
                  <a:cubicBezTo>
                    <a:pt x="103" y="79"/>
                    <a:pt x="102" y="83"/>
                    <a:pt x="100" y="87"/>
                  </a:cubicBezTo>
                  <a:cubicBezTo>
                    <a:pt x="99" y="88"/>
                    <a:pt x="99" y="90"/>
                    <a:pt x="100" y="91"/>
                  </a:cubicBezTo>
                  <a:cubicBezTo>
                    <a:pt x="108" y="102"/>
                    <a:pt x="108" y="102"/>
                    <a:pt x="108" y="102"/>
                  </a:cubicBezTo>
                  <a:cubicBezTo>
                    <a:pt x="106" y="104"/>
                    <a:pt x="104" y="106"/>
                    <a:pt x="101" y="109"/>
                  </a:cubicBezTo>
                  <a:cubicBezTo>
                    <a:pt x="91" y="100"/>
                    <a:pt x="91" y="100"/>
                    <a:pt x="91" y="100"/>
                  </a:cubicBezTo>
                  <a:cubicBezTo>
                    <a:pt x="89" y="99"/>
                    <a:pt x="87" y="99"/>
                    <a:pt x="86" y="100"/>
                  </a:cubicBezTo>
                  <a:cubicBezTo>
                    <a:pt x="82" y="102"/>
                    <a:pt x="78" y="104"/>
                    <a:pt x="74" y="105"/>
                  </a:cubicBezTo>
                  <a:cubicBezTo>
                    <a:pt x="73" y="105"/>
                    <a:pt x="72" y="107"/>
                    <a:pt x="71" y="108"/>
                  </a:cubicBezTo>
                  <a:cubicBezTo>
                    <a:pt x="70" y="122"/>
                    <a:pt x="70" y="122"/>
                    <a:pt x="70" y="122"/>
                  </a:cubicBezTo>
                  <a:cubicBezTo>
                    <a:pt x="66" y="122"/>
                    <a:pt x="63" y="122"/>
                    <a:pt x="60" y="122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7"/>
                    <a:pt x="57" y="105"/>
                    <a:pt x="55" y="105"/>
                  </a:cubicBezTo>
                  <a:cubicBezTo>
                    <a:pt x="51" y="104"/>
                    <a:pt x="47" y="102"/>
                    <a:pt x="43" y="100"/>
                  </a:cubicBezTo>
                  <a:cubicBezTo>
                    <a:pt x="42" y="99"/>
                    <a:pt x="40" y="99"/>
                    <a:pt x="39" y="100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27" y="108"/>
                    <a:pt x="26" y="107"/>
                    <a:pt x="25" y="106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3" y="104"/>
                    <a:pt x="22" y="103"/>
                    <a:pt x="21" y="102"/>
                  </a:cubicBezTo>
                  <a:cubicBezTo>
                    <a:pt x="29" y="91"/>
                    <a:pt x="29" y="91"/>
                    <a:pt x="29" y="91"/>
                  </a:cubicBezTo>
                  <a:cubicBezTo>
                    <a:pt x="30" y="90"/>
                    <a:pt x="31" y="88"/>
                    <a:pt x="30" y="87"/>
                  </a:cubicBezTo>
                  <a:cubicBezTo>
                    <a:pt x="27" y="83"/>
                    <a:pt x="26" y="79"/>
                    <a:pt x="25" y="75"/>
                  </a:cubicBezTo>
                  <a:cubicBezTo>
                    <a:pt x="24" y="73"/>
                    <a:pt x="23" y="72"/>
                    <a:pt x="21" y="72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8" y="69"/>
                    <a:pt x="8" y="67"/>
                    <a:pt x="8" y="66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8" y="63"/>
                    <a:pt x="8" y="62"/>
                    <a:pt x="8" y="60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3" y="58"/>
                    <a:pt x="24" y="57"/>
                    <a:pt x="25" y="56"/>
                  </a:cubicBezTo>
                  <a:cubicBezTo>
                    <a:pt x="26" y="51"/>
                    <a:pt x="27" y="47"/>
                    <a:pt x="30" y="44"/>
                  </a:cubicBezTo>
                  <a:cubicBezTo>
                    <a:pt x="31" y="42"/>
                    <a:pt x="30" y="41"/>
                    <a:pt x="29" y="3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2" y="28"/>
                    <a:pt x="23" y="27"/>
                    <a:pt x="24" y="2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4"/>
                    <a:pt x="27" y="23"/>
                    <a:pt x="28" y="22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40" y="31"/>
                    <a:pt x="42" y="31"/>
                    <a:pt x="43" y="30"/>
                  </a:cubicBezTo>
                  <a:cubicBezTo>
                    <a:pt x="47" y="28"/>
                    <a:pt x="51" y="26"/>
                    <a:pt x="55" y="25"/>
                  </a:cubicBezTo>
                  <a:cubicBezTo>
                    <a:pt x="57" y="25"/>
                    <a:pt x="58" y="24"/>
                    <a:pt x="58" y="22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3" y="8"/>
                    <a:pt x="66" y="8"/>
                    <a:pt x="70" y="9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2" y="24"/>
                    <a:pt x="73" y="25"/>
                    <a:pt x="74" y="25"/>
                  </a:cubicBezTo>
                  <a:cubicBezTo>
                    <a:pt x="78" y="26"/>
                    <a:pt x="82" y="28"/>
                    <a:pt x="86" y="30"/>
                  </a:cubicBezTo>
                  <a:cubicBezTo>
                    <a:pt x="87" y="31"/>
                    <a:pt x="89" y="31"/>
                    <a:pt x="91" y="30"/>
                  </a:cubicBezTo>
                  <a:cubicBezTo>
                    <a:pt x="101" y="22"/>
                    <a:pt x="101" y="22"/>
                    <a:pt x="101" y="22"/>
                  </a:cubicBezTo>
                  <a:cubicBezTo>
                    <a:pt x="104" y="24"/>
                    <a:pt x="106" y="26"/>
                    <a:pt x="108" y="2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99" y="41"/>
                    <a:pt x="99" y="42"/>
                    <a:pt x="100" y="44"/>
                  </a:cubicBezTo>
                  <a:cubicBezTo>
                    <a:pt x="102" y="47"/>
                    <a:pt x="103" y="51"/>
                    <a:pt x="104" y="56"/>
                  </a:cubicBezTo>
                  <a:cubicBezTo>
                    <a:pt x="105" y="57"/>
                    <a:pt x="106" y="58"/>
                    <a:pt x="108" y="59"/>
                  </a:cubicBezTo>
                  <a:cubicBezTo>
                    <a:pt x="121" y="60"/>
                    <a:pt x="121" y="60"/>
                    <a:pt x="121" y="60"/>
                  </a:cubicBezTo>
                  <a:cubicBezTo>
                    <a:pt x="121" y="62"/>
                    <a:pt x="121" y="64"/>
                    <a:pt x="121" y="65"/>
                  </a:cubicBezTo>
                  <a:cubicBezTo>
                    <a:pt x="121" y="67"/>
                    <a:pt x="121" y="68"/>
                    <a:pt x="121" y="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06" tIns="45703" rIns="91406" bIns="45703" numCol="1" anchor="t" anchorCtr="0" compatLnSpc="1"/>
            <a:p>
              <a:pPr defTabSz="673735">
                <a:defRPr/>
              </a:pPr>
              <a:endParaRPr lang="en-GB" sz="1000" kern="0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0" name="Freeform 29"/>
            <p:cNvSpPr>
              <a:spLocks noEditPoints="1"/>
            </p:cNvSpPr>
            <p:nvPr/>
          </p:nvSpPr>
          <p:spPr bwMode="auto">
            <a:xfrm flipH="1">
              <a:off x="5848078" y="2504135"/>
              <a:ext cx="121505" cy="116222"/>
            </a:xfrm>
            <a:custGeom>
              <a:avLst/>
              <a:gdLst>
                <a:gd name="T0" fmla="*/ 26 w 39"/>
                <a:gd name="T1" fmla="*/ 2 h 37"/>
                <a:gd name="T2" fmla="*/ 19 w 39"/>
                <a:gd name="T3" fmla="*/ 0 h 37"/>
                <a:gd name="T4" fmla="*/ 2 w 39"/>
                <a:gd name="T5" fmla="*/ 12 h 37"/>
                <a:gd name="T6" fmla="*/ 2 w 39"/>
                <a:gd name="T7" fmla="*/ 26 h 37"/>
                <a:gd name="T8" fmla="*/ 12 w 39"/>
                <a:gd name="T9" fmla="*/ 36 h 37"/>
                <a:gd name="T10" fmla="*/ 19 w 39"/>
                <a:gd name="T11" fmla="*/ 37 h 37"/>
                <a:gd name="T12" fmla="*/ 37 w 39"/>
                <a:gd name="T13" fmla="*/ 26 h 37"/>
                <a:gd name="T14" fmla="*/ 37 w 39"/>
                <a:gd name="T15" fmla="*/ 12 h 37"/>
                <a:gd name="T16" fmla="*/ 26 w 39"/>
                <a:gd name="T17" fmla="*/ 2 h 37"/>
                <a:gd name="T18" fmla="*/ 29 w 39"/>
                <a:gd name="T19" fmla="*/ 23 h 37"/>
                <a:gd name="T20" fmla="*/ 19 w 39"/>
                <a:gd name="T21" fmla="*/ 29 h 37"/>
                <a:gd name="T22" fmla="*/ 15 w 39"/>
                <a:gd name="T23" fmla="*/ 29 h 37"/>
                <a:gd name="T24" fmla="*/ 10 w 39"/>
                <a:gd name="T25" fmla="*/ 23 h 37"/>
                <a:gd name="T26" fmla="*/ 10 w 39"/>
                <a:gd name="T27" fmla="*/ 15 h 37"/>
                <a:gd name="T28" fmla="*/ 19 w 39"/>
                <a:gd name="T29" fmla="*/ 8 h 37"/>
                <a:gd name="T30" fmla="*/ 23 w 39"/>
                <a:gd name="T31" fmla="*/ 9 h 37"/>
                <a:gd name="T32" fmla="*/ 29 w 39"/>
                <a:gd name="T33" fmla="*/ 15 h 37"/>
                <a:gd name="T34" fmla="*/ 29 w 39"/>
                <a:gd name="T35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7">
                  <a:moveTo>
                    <a:pt x="26" y="2"/>
                  </a:moveTo>
                  <a:cubicBezTo>
                    <a:pt x="24" y="1"/>
                    <a:pt x="22" y="0"/>
                    <a:pt x="19" y="0"/>
                  </a:cubicBezTo>
                  <a:cubicBezTo>
                    <a:pt x="12" y="0"/>
                    <a:pt x="5" y="5"/>
                    <a:pt x="2" y="12"/>
                  </a:cubicBezTo>
                  <a:cubicBezTo>
                    <a:pt x="0" y="16"/>
                    <a:pt x="0" y="21"/>
                    <a:pt x="2" y="26"/>
                  </a:cubicBezTo>
                  <a:cubicBezTo>
                    <a:pt x="4" y="30"/>
                    <a:pt x="8" y="34"/>
                    <a:pt x="12" y="36"/>
                  </a:cubicBezTo>
                  <a:cubicBezTo>
                    <a:pt x="15" y="37"/>
                    <a:pt x="17" y="37"/>
                    <a:pt x="19" y="37"/>
                  </a:cubicBezTo>
                  <a:cubicBezTo>
                    <a:pt x="27" y="37"/>
                    <a:pt x="34" y="33"/>
                    <a:pt x="37" y="26"/>
                  </a:cubicBezTo>
                  <a:cubicBezTo>
                    <a:pt x="39" y="21"/>
                    <a:pt x="38" y="16"/>
                    <a:pt x="37" y="12"/>
                  </a:cubicBezTo>
                  <a:cubicBezTo>
                    <a:pt x="35" y="7"/>
                    <a:pt x="31" y="3"/>
                    <a:pt x="26" y="2"/>
                  </a:cubicBezTo>
                  <a:close/>
                  <a:moveTo>
                    <a:pt x="29" y="23"/>
                  </a:moveTo>
                  <a:cubicBezTo>
                    <a:pt x="28" y="27"/>
                    <a:pt x="24" y="29"/>
                    <a:pt x="19" y="29"/>
                  </a:cubicBezTo>
                  <a:cubicBezTo>
                    <a:pt x="18" y="29"/>
                    <a:pt x="17" y="29"/>
                    <a:pt x="15" y="29"/>
                  </a:cubicBezTo>
                  <a:cubicBezTo>
                    <a:pt x="13" y="27"/>
                    <a:pt x="11" y="25"/>
                    <a:pt x="10" y="23"/>
                  </a:cubicBezTo>
                  <a:cubicBezTo>
                    <a:pt x="9" y="20"/>
                    <a:pt x="9" y="17"/>
                    <a:pt x="10" y="15"/>
                  </a:cubicBezTo>
                  <a:cubicBezTo>
                    <a:pt x="11" y="11"/>
                    <a:pt x="15" y="8"/>
                    <a:pt x="19" y="8"/>
                  </a:cubicBezTo>
                  <a:cubicBezTo>
                    <a:pt x="21" y="8"/>
                    <a:pt x="22" y="8"/>
                    <a:pt x="23" y="9"/>
                  </a:cubicBezTo>
                  <a:cubicBezTo>
                    <a:pt x="26" y="10"/>
                    <a:pt x="28" y="12"/>
                    <a:pt x="29" y="15"/>
                  </a:cubicBezTo>
                  <a:cubicBezTo>
                    <a:pt x="30" y="17"/>
                    <a:pt x="30" y="20"/>
                    <a:pt x="29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06" tIns="45703" rIns="91406" bIns="45703" numCol="1" anchor="t" anchorCtr="0" compatLnSpc="1"/>
            <a:p>
              <a:pPr defTabSz="673735">
                <a:defRPr/>
              </a:pPr>
              <a:endParaRPr lang="en-GB" sz="1000" kern="0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1" name="Freeform 30"/>
            <p:cNvSpPr>
              <a:spLocks noEditPoints="1"/>
            </p:cNvSpPr>
            <p:nvPr/>
          </p:nvSpPr>
          <p:spPr bwMode="auto">
            <a:xfrm flipH="1">
              <a:off x="5763553" y="2416968"/>
              <a:ext cx="290555" cy="290555"/>
            </a:xfrm>
            <a:custGeom>
              <a:avLst/>
              <a:gdLst>
                <a:gd name="T0" fmla="*/ 83 w 93"/>
                <a:gd name="T1" fmla="*/ 49 h 93"/>
                <a:gd name="T2" fmla="*/ 91 w 93"/>
                <a:gd name="T3" fmla="*/ 39 h 93"/>
                <a:gd name="T4" fmla="*/ 88 w 93"/>
                <a:gd name="T5" fmla="*/ 22 h 93"/>
                <a:gd name="T6" fmla="*/ 74 w 93"/>
                <a:gd name="T7" fmla="*/ 23 h 93"/>
                <a:gd name="T8" fmla="*/ 72 w 93"/>
                <a:gd name="T9" fmla="*/ 10 h 93"/>
                <a:gd name="T10" fmla="*/ 65 w 93"/>
                <a:gd name="T11" fmla="*/ 2 h 93"/>
                <a:gd name="T12" fmla="*/ 54 w 93"/>
                <a:gd name="T13" fmla="*/ 2 h 93"/>
                <a:gd name="T14" fmla="*/ 43 w 93"/>
                <a:gd name="T15" fmla="*/ 10 h 93"/>
                <a:gd name="T16" fmla="*/ 34 w 93"/>
                <a:gd name="T17" fmla="*/ 0 h 93"/>
                <a:gd name="T18" fmla="*/ 28 w 93"/>
                <a:gd name="T19" fmla="*/ 3 h 93"/>
                <a:gd name="T20" fmla="*/ 20 w 93"/>
                <a:gd name="T21" fmla="*/ 10 h 93"/>
                <a:gd name="T22" fmla="*/ 19 w 93"/>
                <a:gd name="T23" fmla="*/ 23 h 93"/>
                <a:gd name="T24" fmla="*/ 5 w 93"/>
                <a:gd name="T25" fmla="*/ 23 h 93"/>
                <a:gd name="T26" fmla="*/ 2 w 93"/>
                <a:gd name="T27" fmla="*/ 29 h 93"/>
                <a:gd name="T28" fmla="*/ 2 w 93"/>
                <a:gd name="T29" fmla="*/ 39 h 93"/>
                <a:gd name="T30" fmla="*/ 10 w 93"/>
                <a:gd name="T31" fmla="*/ 50 h 93"/>
                <a:gd name="T32" fmla="*/ 0 w 93"/>
                <a:gd name="T33" fmla="*/ 59 h 93"/>
                <a:gd name="T34" fmla="*/ 3 w 93"/>
                <a:gd name="T35" fmla="*/ 66 h 93"/>
                <a:gd name="T36" fmla="*/ 10 w 93"/>
                <a:gd name="T37" fmla="*/ 73 h 93"/>
                <a:gd name="T38" fmla="*/ 23 w 93"/>
                <a:gd name="T39" fmla="*/ 75 h 93"/>
                <a:gd name="T40" fmla="*/ 22 w 93"/>
                <a:gd name="T41" fmla="*/ 88 h 93"/>
                <a:gd name="T42" fmla="*/ 35 w 93"/>
                <a:gd name="T43" fmla="*/ 93 h 93"/>
                <a:gd name="T44" fmla="*/ 39 w 93"/>
                <a:gd name="T45" fmla="*/ 91 h 93"/>
                <a:gd name="T46" fmla="*/ 50 w 93"/>
                <a:gd name="T47" fmla="*/ 83 h 93"/>
                <a:gd name="T48" fmla="*/ 59 w 93"/>
                <a:gd name="T49" fmla="*/ 93 h 93"/>
                <a:gd name="T50" fmla="*/ 73 w 93"/>
                <a:gd name="T51" fmla="*/ 83 h 93"/>
                <a:gd name="T52" fmla="*/ 74 w 93"/>
                <a:gd name="T53" fmla="*/ 70 h 93"/>
                <a:gd name="T54" fmla="*/ 88 w 93"/>
                <a:gd name="T55" fmla="*/ 71 h 93"/>
                <a:gd name="T56" fmla="*/ 93 w 93"/>
                <a:gd name="T57" fmla="*/ 59 h 93"/>
                <a:gd name="T58" fmla="*/ 83 w 93"/>
                <a:gd name="T59" fmla="*/ 62 h 93"/>
                <a:gd name="T60" fmla="*/ 74 w 93"/>
                <a:gd name="T61" fmla="*/ 62 h 93"/>
                <a:gd name="T62" fmla="*/ 63 w 93"/>
                <a:gd name="T63" fmla="*/ 70 h 93"/>
                <a:gd name="T64" fmla="*/ 64 w 93"/>
                <a:gd name="T65" fmla="*/ 82 h 93"/>
                <a:gd name="T66" fmla="*/ 55 w 93"/>
                <a:gd name="T67" fmla="*/ 77 h 93"/>
                <a:gd name="T68" fmla="*/ 42 w 93"/>
                <a:gd name="T69" fmla="*/ 75 h 93"/>
                <a:gd name="T70" fmla="*/ 34 w 93"/>
                <a:gd name="T71" fmla="*/ 84 h 93"/>
                <a:gd name="T72" fmla="*/ 29 w 93"/>
                <a:gd name="T73" fmla="*/ 83 h 93"/>
                <a:gd name="T74" fmla="*/ 30 w 93"/>
                <a:gd name="T75" fmla="*/ 70 h 93"/>
                <a:gd name="T76" fmla="*/ 19 w 93"/>
                <a:gd name="T77" fmla="*/ 62 h 93"/>
                <a:gd name="T78" fmla="*/ 10 w 93"/>
                <a:gd name="T79" fmla="*/ 63 h 93"/>
                <a:gd name="T80" fmla="*/ 9 w 93"/>
                <a:gd name="T81" fmla="*/ 60 h 93"/>
                <a:gd name="T82" fmla="*/ 18 w 93"/>
                <a:gd name="T83" fmla="*/ 51 h 93"/>
                <a:gd name="T84" fmla="*/ 16 w 93"/>
                <a:gd name="T85" fmla="*/ 38 h 93"/>
                <a:gd name="T86" fmla="*/ 9 w 93"/>
                <a:gd name="T87" fmla="*/ 32 h 93"/>
                <a:gd name="T88" fmla="*/ 11 w 93"/>
                <a:gd name="T89" fmla="*/ 29 h 93"/>
                <a:gd name="T90" fmla="*/ 23 w 93"/>
                <a:gd name="T91" fmla="*/ 30 h 93"/>
                <a:gd name="T92" fmla="*/ 31 w 93"/>
                <a:gd name="T93" fmla="*/ 20 h 93"/>
                <a:gd name="T94" fmla="*/ 31 w 93"/>
                <a:gd name="T95" fmla="*/ 10 h 93"/>
                <a:gd name="T96" fmla="*/ 33 w 93"/>
                <a:gd name="T97" fmla="*/ 9 h 93"/>
                <a:gd name="T98" fmla="*/ 42 w 93"/>
                <a:gd name="T99" fmla="*/ 19 h 93"/>
                <a:gd name="T100" fmla="*/ 55 w 93"/>
                <a:gd name="T101" fmla="*/ 17 h 93"/>
                <a:gd name="T102" fmla="*/ 62 w 93"/>
                <a:gd name="T103" fmla="*/ 10 h 93"/>
                <a:gd name="T104" fmla="*/ 62 w 93"/>
                <a:gd name="T105" fmla="*/ 19 h 93"/>
                <a:gd name="T106" fmla="*/ 69 w 93"/>
                <a:gd name="T107" fmla="*/ 30 h 93"/>
                <a:gd name="T108" fmla="*/ 82 w 93"/>
                <a:gd name="T109" fmla="*/ 29 h 93"/>
                <a:gd name="T110" fmla="*/ 76 w 93"/>
                <a:gd name="T111" fmla="*/ 38 h 93"/>
                <a:gd name="T112" fmla="*/ 75 w 93"/>
                <a:gd name="T113" fmla="*/ 51 h 93"/>
                <a:gd name="T114" fmla="*/ 84 w 93"/>
                <a:gd name="T115" fmla="*/ 5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3" h="93">
                  <a:moveTo>
                    <a:pt x="91" y="54"/>
                  </a:moveTo>
                  <a:cubicBezTo>
                    <a:pt x="83" y="49"/>
                    <a:pt x="83" y="49"/>
                    <a:pt x="83" y="49"/>
                  </a:cubicBezTo>
                  <a:cubicBezTo>
                    <a:pt x="83" y="48"/>
                    <a:pt x="83" y="46"/>
                    <a:pt x="83" y="44"/>
                  </a:cubicBezTo>
                  <a:cubicBezTo>
                    <a:pt x="91" y="39"/>
                    <a:pt x="91" y="39"/>
                    <a:pt x="91" y="39"/>
                  </a:cubicBezTo>
                  <a:cubicBezTo>
                    <a:pt x="92" y="38"/>
                    <a:pt x="93" y="36"/>
                    <a:pt x="93" y="34"/>
                  </a:cubicBezTo>
                  <a:cubicBezTo>
                    <a:pt x="92" y="30"/>
                    <a:pt x="90" y="26"/>
                    <a:pt x="88" y="22"/>
                  </a:cubicBezTo>
                  <a:cubicBezTo>
                    <a:pt x="87" y="21"/>
                    <a:pt x="85" y="20"/>
                    <a:pt x="83" y="21"/>
                  </a:cubicBezTo>
                  <a:cubicBezTo>
                    <a:pt x="74" y="23"/>
                    <a:pt x="74" y="23"/>
                    <a:pt x="74" y="23"/>
                  </a:cubicBezTo>
                  <a:cubicBezTo>
                    <a:pt x="73" y="22"/>
                    <a:pt x="71" y="20"/>
                    <a:pt x="70" y="19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73" y="8"/>
                    <a:pt x="72" y="6"/>
                    <a:pt x="70" y="5"/>
                  </a:cubicBezTo>
                  <a:cubicBezTo>
                    <a:pt x="69" y="4"/>
                    <a:pt x="67" y="3"/>
                    <a:pt x="65" y="2"/>
                  </a:cubicBezTo>
                  <a:cubicBezTo>
                    <a:pt x="63" y="2"/>
                    <a:pt x="60" y="1"/>
                    <a:pt x="58" y="0"/>
                  </a:cubicBezTo>
                  <a:cubicBezTo>
                    <a:pt x="57" y="0"/>
                    <a:pt x="55" y="1"/>
                    <a:pt x="54" y="2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7" y="10"/>
                    <a:pt x="45" y="10"/>
                    <a:pt x="43" y="10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1"/>
                    <a:pt x="36" y="0"/>
                    <a:pt x="34" y="0"/>
                  </a:cubicBezTo>
                  <a:cubicBezTo>
                    <a:pt x="32" y="1"/>
                    <a:pt x="30" y="2"/>
                    <a:pt x="28" y="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4"/>
                    <a:pt x="24" y="5"/>
                    <a:pt x="22" y="6"/>
                  </a:cubicBezTo>
                  <a:cubicBezTo>
                    <a:pt x="21" y="6"/>
                    <a:pt x="20" y="8"/>
                    <a:pt x="20" y="10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1" y="20"/>
                    <a:pt x="20" y="22"/>
                    <a:pt x="19" y="23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8" y="20"/>
                    <a:pt x="6" y="21"/>
                    <a:pt x="5" y="23"/>
                  </a:cubicBezTo>
                  <a:cubicBezTo>
                    <a:pt x="4" y="24"/>
                    <a:pt x="3" y="26"/>
                    <a:pt x="2" y="2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31"/>
                    <a:pt x="1" y="33"/>
                    <a:pt x="0" y="35"/>
                  </a:cubicBezTo>
                  <a:cubicBezTo>
                    <a:pt x="0" y="37"/>
                    <a:pt x="0" y="38"/>
                    <a:pt x="2" y="39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6"/>
                    <a:pt x="10" y="48"/>
                    <a:pt x="10" y="50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1" y="55"/>
                    <a:pt x="0" y="57"/>
                    <a:pt x="0" y="59"/>
                  </a:cubicBezTo>
                  <a:cubicBezTo>
                    <a:pt x="1" y="61"/>
                    <a:pt x="1" y="63"/>
                    <a:pt x="2" y="65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8"/>
                    <a:pt x="4" y="69"/>
                    <a:pt x="5" y="71"/>
                  </a:cubicBezTo>
                  <a:cubicBezTo>
                    <a:pt x="6" y="73"/>
                    <a:pt x="8" y="73"/>
                    <a:pt x="10" y="73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20" y="72"/>
                    <a:pt x="21" y="73"/>
                    <a:pt x="23" y="75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0" y="85"/>
                    <a:pt x="21" y="87"/>
                    <a:pt x="22" y="88"/>
                  </a:cubicBezTo>
                  <a:cubicBezTo>
                    <a:pt x="24" y="89"/>
                    <a:pt x="26" y="90"/>
                    <a:pt x="28" y="91"/>
                  </a:cubicBezTo>
                  <a:cubicBezTo>
                    <a:pt x="30" y="92"/>
                    <a:pt x="32" y="92"/>
                    <a:pt x="35" y="93"/>
                  </a:cubicBezTo>
                  <a:cubicBezTo>
                    <a:pt x="35" y="93"/>
                    <a:pt x="35" y="93"/>
                    <a:pt x="36" y="93"/>
                  </a:cubicBezTo>
                  <a:cubicBezTo>
                    <a:pt x="37" y="93"/>
                    <a:pt x="38" y="92"/>
                    <a:pt x="39" y="91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6" y="83"/>
                    <a:pt x="48" y="83"/>
                    <a:pt x="50" y="83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5" y="93"/>
                    <a:pt x="57" y="93"/>
                    <a:pt x="59" y="93"/>
                  </a:cubicBezTo>
                  <a:cubicBezTo>
                    <a:pt x="63" y="92"/>
                    <a:pt x="67" y="90"/>
                    <a:pt x="71" y="88"/>
                  </a:cubicBezTo>
                  <a:cubicBezTo>
                    <a:pt x="72" y="87"/>
                    <a:pt x="73" y="85"/>
                    <a:pt x="73" y="83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2" y="73"/>
                    <a:pt x="73" y="72"/>
                    <a:pt x="74" y="70"/>
                  </a:cubicBezTo>
                  <a:cubicBezTo>
                    <a:pt x="83" y="73"/>
                    <a:pt x="83" y="73"/>
                    <a:pt x="83" y="73"/>
                  </a:cubicBezTo>
                  <a:cubicBezTo>
                    <a:pt x="85" y="73"/>
                    <a:pt x="87" y="72"/>
                    <a:pt x="88" y="71"/>
                  </a:cubicBezTo>
                  <a:cubicBezTo>
                    <a:pt x="89" y="69"/>
                    <a:pt x="90" y="67"/>
                    <a:pt x="91" y="65"/>
                  </a:cubicBezTo>
                  <a:cubicBezTo>
                    <a:pt x="91" y="63"/>
                    <a:pt x="92" y="61"/>
                    <a:pt x="93" y="59"/>
                  </a:cubicBezTo>
                  <a:cubicBezTo>
                    <a:pt x="93" y="57"/>
                    <a:pt x="92" y="55"/>
                    <a:pt x="91" y="54"/>
                  </a:cubicBezTo>
                  <a:close/>
                  <a:moveTo>
                    <a:pt x="83" y="62"/>
                  </a:moveTo>
                  <a:cubicBezTo>
                    <a:pt x="83" y="63"/>
                    <a:pt x="83" y="63"/>
                    <a:pt x="82" y="64"/>
                  </a:cubicBezTo>
                  <a:cubicBezTo>
                    <a:pt x="74" y="62"/>
                    <a:pt x="74" y="62"/>
                    <a:pt x="74" y="62"/>
                  </a:cubicBezTo>
                  <a:cubicBezTo>
                    <a:pt x="72" y="61"/>
                    <a:pt x="70" y="62"/>
                    <a:pt x="70" y="63"/>
                  </a:cubicBezTo>
                  <a:cubicBezTo>
                    <a:pt x="68" y="66"/>
                    <a:pt x="66" y="68"/>
                    <a:pt x="63" y="70"/>
                  </a:cubicBezTo>
                  <a:cubicBezTo>
                    <a:pt x="62" y="71"/>
                    <a:pt x="61" y="72"/>
                    <a:pt x="62" y="74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3" y="83"/>
                    <a:pt x="61" y="84"/>
                    <a:pt x="60" y="84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54" y="75"/>
                    <a:pt x="53" y="75"/>
                    <a:pt x="51" y="75"/>
                  </a:cubicBezTo>
                  <a:cubicBezTo>
                    <a:pt x="48" y="75"/>
                    <a:pt x="45" y="75"/>
                    <a:pt x="42" y="75"/>
                  </a:cubicBezTo>
                  <a:cubicBezTo>
                    <a:pt x="41" y="75"/>
                    <a:pt x="39" y="75"/>
                    <a:pt x="38" y="77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3" y="84"/>
                    <a:pt x="32" y="84"/>
                    <a:pt x="31" y="84"/>
                  </a:cubicBezTo>
                  <a:cubicBezTo>
                    <a:pt x="31" y="83"/>
                    <a:pt x="30" y="83"/>
                    <a:pt x="29" y="83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32" y="72"/>
                    <a:pt x="31" y="71"/>
                    <a:pt x="30" y="70"/>
                  </a:cubicBezTo>
                  <a:cubicBezTo>
                    <a:pt x="27" y="68"/>
                    <a:pt x="25" y="66"/>
                    <a:pt x="24" y="64"/>
                  </a:cubicBezTo>
                  <a:cubicBezTo>
                    <a:pt x="23" y="62"/>
                    <a:pt x="21" y="62"/>
                    <a:pt x="19" y="62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10" y="64"/>
                    <a:pt x="10" y="63"/>
                    <a:pt x="10" y="63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9" y="61"/>
                    <a:pt x="9" y="60"/>
                    <a:pt x="9" y="60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8" y="54"/>
                    <a:pt x="19" y="53"/>
                    <a:pt x="18" y="51"/>
                  </a:cubicBezTo>
                  <a:cubicBezTo>
                    <a:pt x="18" y="48"/>
                    <a:pt x="18" y="45"/>
                    <a:pt x="18" y="42"/>
                  </a:cubicBezTo>
                  <a:cubicBezTo>
                    <a:pt x="19" y="41"/>
                    <a:pt x="18" y="39"/>
                    <a:pt x="16" y="38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9" y="33"/>
                    <a:pt x="9" y="33"/>
                    <a:pt x="9" y="32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0"/>
                    <a:pt x="10" y="30"/>
                    <a:pt x="11" y="29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32"/>
                    <a:pt x="22" y="31"/>
                    <a:pt x="23" y="30"/>
                  </a:cubicBezTo>
                  <a:cubicBezTo>
                    <a:pt x="25" y="28"/>
                    <a:pt x="27" y="26"/>
                    <a:pt x="30" y="24"/>
                  </a:cubicBezTo>
                  <a:cubicBezTo>
                    <a:pt x="31" y="23"/>
                    <a:pt x="32" y="21"/>
                    <a:pt x="31" y="20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30" y="10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2" y="10"/>
                    <a:pt x="33" y="9"/>
                    <a:pt x="33" y="9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9" y="18"/>
                    <a:pt x="40" y="19"/>
                    <a:pt x="42" y="19"/>
                  </a:cubicBezTo>
                  <a:cubicBezTo>
                    <a:pt x="45" y="18"/>
                    <a:pt x="48" y="18"/>
                    <a:pt x="51" y="19"/>
                  </a:cubicBezTo>
                  <a:cubicBezTo>
                    <a:pt x="52" y="19"/>
                    <a:pt x="54" y="18"/>
                    <a:pt x="55" y="17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60" y="9"/>
                    <a:pt x="61" y="9"/>
                    <a:pt x="62" y="10"/>
                  </a:cubicBezTo>
                  <a:cubicBezTo>
                    <a:pt x="62" y="10"/>
                    <a:pt x="63" y="10"/>
                    <a:pt x="64" y="11"/>
                  </a:cubicBezTo>
                  <a:cubicBezTo>
                    <a:pt x="62" y="19"/>
                    <a:pt x="62" y="19"/>
                    <a:pt x="62" y="19"/>
                  </a:cubicBezTo>
                  <a:cubicBezTo>
                    <a:pt x="61" y="21"/>
                    <a:pt x="62" y="23"/>
                    <a:pt x="63" y="24"/>
                  </a:cubicBezTo>
                  <a:cubicBezTo>
                    <a:pt x="66" y="25"/>
                    <a:pt x="68" y="27"/>
                    <a:pt x="69" y="30"/>
                  </a:cubicBezTo>
                  <a:cubicBezTo>
                    <a:pt x="70" y="31"/>
                    <a:pt x="72" y="32"/>
                    <a:pt x="74" y="31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3" y="31"/>
                    <a:pt x="84" y="32"/>
                    <a:pt x="84" y="34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5" y="39"/>
                    <a:pt x="74" y="41"/>
                    <a:pt x="75" y="42"/>
                  </a:cubicBezTo>
                  <a:cubicBezTo>
                    <a:pt x="75" y="45"/>
                    <a:pt x="75" y="48"/>
                    <a:pt x="75" y="51"/>
                  </a:cubicBezTo>
                  <a:cubicBezTo>
                    <a:pt x="74" y="53"/>
                    <a:pt x="75" y="54"/>
                    <a:pt x="77" y="55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60"/>
                    <a:pt x="84" y="61"/>
                    <a:pt x="83" y="6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06" tIns="45703" rIns="91406" bIns="45703" numCol="1" anchor="t" anchorCtr="0" compatLnSpc="1"/>
            <a:p>
              <a:pPr defTabSz="673735">
                <a:defRPr/>
              </a:pPr>
              <a:endParaRPr lang="en-GB" sz="1000" kern="0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102" name="文本框 40"/>
          <p:cNvSpPr txBox="1"/>
          <p:nvPr/>
        </p:nvSpPr>
        <p:spPr>
          <a:xfrm>
            <a:off x="473075" y="3460750"/>
            <a:ext cx="2515870" cy="2652395"/>
          </a:xfrm>
          <a:prstGeom prst="rect">
            <a:avLst/>
          </a:prstGeom>
          <a:noFill/>
          <a:ln w="9525">
            <a:noFill/>
          </a:ln>
        </p:spPr>
        <p:txBody>
          <a:bodyPr wrap="square" lIns="67391" tIns="33696" rIns="67391" bIns="33696">
            <a:spAutoFit/>
          </a:bodyPr>
          <a:p>
            <a:pPr indent="406400" defTabSz="897890" fontAlgn="auto">
              <a:lnSpc>
                <a:spcPct val="150000"/>
              </a:lnSpc>
              <a:spcBef>
                <a:spcPts val="0"/>
              </a:spcBef>
              <a:defRPr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</a:rPr>
              <a:t>严格遵循相关技术导则与规范，使用合格建筑材料，禁止彩钢屋面等不合规建材，集中连片改造需由有资质单位设计、施工和监理，分散建设需委托合格工匠或施工单位。</a:t>
            </a:r>
            <a:endParaRPr lang="zh-CN" altLang="en-US" sz="1600" dirty="0">
              <a:solidFill>
                <a:srgbClr val="282E33"/>
              </a:solidFill>
              <a:latin typeface="国标黑体" panose="02000500000000000000" charset="-122"/>
              <a:ea typeface="国标黑体" panose="02000500000000000000" charset="-122"/>
            </a:endParaRPr>
          </a:p>
        </p:txBody>
      </p:sp>
      <p:sp>
        <p:nvSpPr>
          <p:cNvPr id="103" name="文本框 40"/>
          <p:cNvSpPr txBox="1"/>
          <p:nvPr/>
        </p:nvSpPr>
        <p:spPr>
          <a:xfrm>
            <a:off x="3376930" y="3498850"/>
            <a:ext cx="2490470" cy="1174750"/>
          </a:xfrm>
          <a:prstGeom prst="rect">
            <a:avLst/>
          </a:prstGeom>
          <a:noFill/>
          <a:ln w="9525">
            <a:noFill/>
          </a:ln>
        </p:spPr>
        <p:txBody>
          <a:bodyPr wrap="square" lIns="67391" tIns="33696" rIns="67391" bIns="33696">
            <a:spAutoFit/>
          </a:bodyPr>
          <a:p>
            <a:pPr indent="406400" defTabSz="897890" fontAlgn="auto">
              <a:lnSpc>
                <a:spcPct val="150000"/>
              </a:lnSpc>
              <a:spcBef>
                <a:spcPts val="0"/>
              </a:spcBef>
              <a:defRPr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黑体" panose="02000500000000000000" charset="-122"/>
                <a:sym typeface="+mn-ea"/>
              </a:rPr>
              <a:t>落实进度调度、台账管理制度，</a:t>
            </a:r>
            <a:r>
              <a:rPr lang="en-US" altLang="zh-CN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黑体" panose="02000500000000000000" charset="-122"/>
              </a:rPr>
              <a:t>10</a:t>
            </a:r>
            <a:r>
              <a:rPr lang="zh-CN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黑体" panose="02000500000000000000" charset="-122"/>
              </a:rPr>
              <a:t>月底前全面完成年度改造任务。</a:t>
            </a:r>
            <a:endParaRPr lang="zh-CN" altLang="en-US" sz="1600" dirty="0">
              <a:solidFill>
                <a:srgbClr val="282E33"/>
              </a:solidFill>
              <a:latin typeface="国标黑体" panose="02000500000000000000" charset="-122"/>
              <a:ea typeface="国标黑体" panose="02000500000000000000" charset="-122"/>
              <a:cs typeface="国标黑体" panose="02000500000000000000" charset="-122"/>
            </a:endParaRPr>
          </a:p>
        </p:txBody>
      </p:sp>
      <p:sp>
        <p:nvSpPr>
          <p:cNvPr id="104" name="文本框 40"/>
          <p:cNvSpPr txBox="1"/>
          <p:nvPr/>
        </p:nvSpPr>
        <p:spPr>
          <a:xfrm>
            <a:off x="6313170" y="3565525"/>
            <a:ext cx="2490470" cy="1913890"/>
          </a:xfrm>
          <a:prstGeom prst="rect">
            <a:avLst/>
          </a:prstGeom>
          <a:noFill/>
          <a:ln w="9525">
            <a:noFill/>
          </a:ln>
        </p:spPr>
        <p:txBody>
          <a:bodyPr wrap="square" lIns="67391" tIns="33696" rIns="67391" bIns="33696">
            <a:spAutoFit/>
          </a:bodyPr>
          <a:p>
            <a:pPr indent="406400" defTabSz="897890" fontAlgn="auto">
              <a:lnSpc>
                <a:spcPct val="150000"/>
              </a:lnSpc>
              <a:spcBef>
                <a:spcPts val="0"/>
              </a:spcBef>
              <a:defRPr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</a:rPr>
              <a:t>规范建设审批、设计、施工监管流程，竣工后由乡镇联合多部门实地复核，验收合格方可拨付补助资金。</a:t>
            </a:r>
            <a:endParaRPr lang="zh-CN" altLang="en-US" sz="1600" dirty="0">
              <a:solidFill>
                <a:srgbClr val="282E33"/>
              </a:solidFill>
              <a:latin typeface="国标黑体" panose="02000500000000000000" charset="-122"/>
              <a:ea typeface="国标黑体" panose="02000500000000000000" charset="-122"/>
            </a:endParaRPr>
          </a:p>
        </p:txBody>
      </p:sp>
      <p:sp>
        <p:nvSpPr>
          <p:cNvPr id="105" name="文本框 40"/>
          <p:cNvSpPr txBox="1"/>
          <p:nvPr/>
        </p:nvSpPr>
        <p:spPr>
          <a:xfrm>
            <a:off x="9207500" y="3564255"/>
            <a:ext cx="2490470" cy="1913890"/>
          </a:xfrm>
          <a:prstGeom prst="rect">
            <a:avLst/>
          </a:prstGeom>
          <a:noFill/>
          <a:ln w="9525">
            <a:noFill/>
          </a:ln>
        </p:spPr>
        <p:txBody>
          <a:bodyPr wrap="square" lIns="67391" tIns="33696" rIns="67391" bIns="33696">
            <a:spAutoFit/>
          </a:bodyPr>
          <a:p>
            <a:pPr indent="406400" defTabSz="897890" fontAlgn="auto">
              <a:lnSpc>
                <a:spcPct val="150000"/>
              </a:lnSpc>
              <a:spcBef>
                <a:spcPts val="0"/>
              </a:spcBef>
              <a:defRPr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黑体" panose="02000500000000000000" charset="-122"/>
              </a:rPr>
              <a:t>实行</a:t>
            </a:r>
            <a:r>
              <a:rPr lang="en-US" altLang="zh-CN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黑体" panose="02000500000000000000" charset="-122"/>
              </a:rPr>
              <a:t>“</a:t>
            </a:r>
            <a:r>
              <a:rPr lang="zh-CN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黑体" panose="02000500000000000000" charset="-122"/>
              </a:rPr>
              <a:t>一户一档</a:t>
            </a:r>
            <a:r>
              <a:rPr lang="en-US" altLang="zh-CN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黑体" panose="02000500000000000000" charset="-122"/>
              </a:rPr>
              <a:t>”</a:t>
            </a:r>
            <a:r>
              <a:rPr lang="zh-CN" altLang="en-US" sz="1600" dirty="0">
                <a:solidFill>
                  <a:srgbClr val="282E33"/>
                </a:solidFill>
                <a:latin typeface="国标黑体" panose="02000500000000000000" charset="-122"/>
                <a:ea typeface="国标黑体" panose="02000500000000000000" charset="-122"/>
                <a:cs typeface="国标黑体" panose="02000500000000000000" charset="-122"/>
              </a:rPr>
              <a:t>，涵盖规划、用地、施工、验收等资料，集中连片统建可按整体合同管理，鼓励建立电子档案。</a:t>
            </a:r>
            <a:endParaRPr lang="zh-CN" altLang="en-US" sz="1600" dirty="0">
              <a:solidFill>
                <a:srgbClr val="282E33"/>
              </a:solidFill>
              <a:latin typeface="国标黑体" panose="02000500000000000000" charset="-122"/>
              <a:ea typeface="国标黑体" panose="02000500000000000000" charset="-122"/>
              <a:cs typeface="国标黑体" panose="02000500000000000000" charset="-122"/>
            </a:endParaRPr>
          </a:p>
        </p:txBody>
      </p:sp>
      <p:sp>
        <p:nvSpPr>
          <p:cNvPr id="107" name="Rectangle 46"/>
          <p:cNvSpPr/>
          <p:nvPr/>
        </p:nvSpPr>
        <p:spPr>
          <a:xfrm>
            <a:off x="3279775" y="1485900"/>
            <a:ext cx="2739390" cy="650875"/>
          </a:xfrm>
          <a:prstGeom prst="rect">
            <a:avLst/>
          </a:prstGeom>
          <a:solidFill>
            <a:srgbClr val="1357AE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33671" rIns="0" bIns="33671" rtlCol="0" anchor="ctr"/>
          <a:p>
            <a:pPr algn="ctr" defTabSz="673735">
              <a:defRPr/>
            </a:pPr>
            <a:r>
              <a:rPr lang="zh-CN" altLang="en-US" b="1" kern="0" dirty="0">
                <a:solidFill>
                  <a:srgbClr val="FFFFFF"/>
                </a:solidFill>
                <a:latin typeface="思源黑体" panose="020B0500000000000000" charset="-122"/>
                <a:ea typeface="思源黑体" panose="020B0500000000000000" charset="-122"/>
              </a:rPr>
              <a:t>时间节点</a:t>
            </a:r>
            <a:endParaRPr lang="zh-CN" altLang="en-US" b="1" kern="0" dirty="0">
              <a:solidFill>
                <a:srgbClr val="FFFFFF"/>
              </a:soli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108" name="Rectangle 46"/>
          <p:cNvSpPr/>
          <p:nvPr/>
        </p:nvSpPr>
        <p:spPr>
          <a:xfrm>
            <a:off x="6196965" y="1485900"/>
            <a:ext cx="2739390" cy="650875"/>
          </a:xfrm>
          <a:prstGeom prst="rect">
            <a:avLst/>
          </a:prstGeom>
          <a:solidFill>
            <a:srgbClr val="1357AE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33671" rIns="0" bIns="33671" rtlCol="0" anchor="ctr"/>
          <a:p>
            <a:pPr algn="ctr" defTabSz="673735">
              <a:defRPr/>
            </a:pPr>
            <a:r>
              <a:rPr lang="zh-CN" altLang="en-US" b="1" kern="0" dirty="0">
                <a:solidFill>
                  <a:srgbClr val="FFFFFF"/>
                </a:solidFill>
                <a:latin typeface="思源黑体" panose="020B0500000000000000" charset="-122"/>
                <a:ea typeface="思源黑体" panose="020B0500000000000000" charset="-122"/>
              </a:rPr>
              <a:t>质量验收</a:t>
            </a:r>
            <a:endParaRPr lang="zh-CN" altLang="en-US" b="1" kern="0" dirty="0">
              <a:solidFill>
                <a:srgbClr val="FFFFFF"/>
              </a:soli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109" name="Rectangle 46"/>
          <p:cNvSpPr/>
          <p:nvPr/>
        </p:nvSpPr>
        <p:spPr>
          <a:xfrm>
            <a:off x="9097010" y="1485900"/>
            <a:ext cx="2739390" cy="650875"/>
          </a:xfrm>
          <a:prstGeom prst="rect">
            <a:avLst/>
          </a:prstGeom>
          <a:solidFill>
            <a:srgbClr val="1357AE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0" tIns="33671" rIns="0" bIns="33671" rtlCol="0" anchor="ctr"/>
          <a:p>
            <a:pPr algn="ctr" defTabSz="673735">
              <a:defRPr/>
            </a:pPr>
            <a:r>
              <a:rPr lang="zh-CN" altLang="en-US" b="1" kern="0" dirty="0">
                <a:solidFill>
                  <a:srgbClr val="FFFFFF"/>
                </a:solidFill>
                <a:latin typeface="思源黑体" panose="020B0500000000000000" charset="-122"/>
                <a:ea typeface="思源黑体" panose="020B0500000000000000" charset="-122"/>
              </a:rPr>
              <a:t>档案管理</a:t>
            </a:r>
            <a:endParaRPr lang="zh-CN" altLang="en-US" b="1" kern="0" dirty="0">
              <a:solidFill>
                <a:srgbClr val="FFFFFF"/>
              </a:solidFill>
              <a:latin typeface="思源黑体" panose="020B0500000000000000" charset="-122"/>
              <a:ea typeface="思源黑体" panose="020B0500000000000000" charset="-122"/>
            </a:endParaRPr>
          </a:p>
        </p:txBody>
      </p:sp>
      <p:sp>
        <p:nvSpPr>
          <p:cNvPr id="28" name="iṧ1îḋe"/>
          <p:cNvSpPr/>
          <p:nvPr/>
        </p:nvSpPr>
        <p:spPr>
          <a:xfrm>
            <a:off x="9979660" y="2614295"/>
            <a:ext cx="915035" cy="713105"/>
          </a:xfrm>
          <a:custGeom>
            <a:avLst/>
            <a:gdLst>
              <a:gd name="connsiteX0" fmla="*/ 602379 w 607356"/>
              <a:gd name="connsiteY0" fmla="*/ 168035 h 472012"/>
              <a:gd name="connsiteX1" fmla="*/ 607356 w 607356"/>
              <a:gd name="connsiteY1" fmla="*/ 175489 h 472012"/>
              <a:gd name="connsiteX2" fmla="*/ 607356 w 607356"/>
              <a:gd name="connsiteY2" fmla="*/ 438605 h 472012"/>
              <a:gd name="connsiteX3" fmla="*/ 573897 w 607356"/>
              <a:gd name="connsiteY3" fmla="*/ 472012 h 472012"/>
              <a:gd name="connsiteX4" fmla="*/ 138461 w 607356"/>
              <a:gd name="connsiteY4" fmla="*/ 472012 h 472012"/>
              <a:gd name="connsiteX5" fmla="*/ 105001 w 607356"/>
              <a:gd name="connsiteY5" fmla="*/ 438605 h 472012"/>
              <a:gd name="connsiteX6" fmla="*/ 105001 w 607356"/>
              <a:gd name="connsiteY6" fmla="*/ 381914 h 472012"/>
              <a:gd name="connsiteX7" fmla="*/ 468909 w 607356"/>
              <a:gd name="connsiteY7" fmla="*/ 381914 h 472012"/>
              <a:gd name="connsiteX8" fmla="*/ 533155 w 607356"/>
              <a:gd name="connsiteY8" fmla="*/ 317769 h 472012"/>
              <a:gd name="connsiteX9" fmla="*/ 533155 w 607356"/>
              <a:gd name="connsiteY9" fmla="*/ 230063 h 472012"/>
              <a:gd name="connsiteX10" fmla="*/ 593530 w 607356"/>
              <a:gd name="connsiteY10" fmla="*/ 169783 h 472012"/>
              <a:gd name="connsiteX11" fmla="*/ 602379 w 607356"/>
              <a:gd name="connsiteY11" fmla="*/ 168035 h 472012"/>
              <a:gd name="connsiteX12" fmla="*/ 533192 w 607356"/>
              <a:gd name="connsiteY12" fmla="*/ 120879 h 472012"/>
              <a:gd name="connsiteX13" fmla="*/ 556406 w 607356"/>
              <a:gd name="connsiteY13" fmla="*/ 120879 h 472012"/>
              <a:gd name="connsiteX14" fmla="*/ 568566 w 607356"/>
              <a:gd name="connsiteY14" fmla="*/ 128982 h 472012"/>
              <a:gd name="connsiteX15" fmla="*/ 565710 w 607356"/>
              <a:gd name="connsiteY15" fmla="*/ 143346 h 472012"/>
              <a:gd name="connsiteX16" fmla="*/ 533192 w 607356"/>
              <a:gd name="connsiteY16" fmla="*/ 175849 h 472012"/>
              <a:gd name="connsiteX17" fmla="*/ 4978 w 607356"/>
              <a:gd name="connsiteY17" fmla="*/ 47156 h 472012"/>
              <a:gd name="connsiteX18" fmla="*/ 13828 w 607356"/>
              <a:gd name="connsiteY18" fmla="*/ 48905 h 472012"/>
              <a:gd name="connsiteX19" fmla="*/ 221344 w 607356"/>
              <a:gd name="connsiteY19" fmla="*/ 256100 h 472012"/>
              <a:gd name="connsiteX20" fmla="*/ 251213 w 607356"/>
              <a:gd name="connsiteY20" fmla="*/ 268434 h 472012"/>
              <a:gd name="connsiteX21" fmla="*/ 281082 w 607356"/>
              <a:gd name="connsiteY21" fmla="*/ 256100 h 472012"/>
              <a:gd name="connsiteX22" fmla="*/ 488597 w 607356"/>
              <a:gd name="connsiteY22" fmla="*/ 48905 h 472012"/>
              <a:gd name="connsiteX23" fmla="*/ 497447 w 607356"/>
              <a:gd name="connsiteY23" fmla="*/ 47156 h 472012"/>
              <a:gd name="connsiteX24" fmla="*/ 502425 w 607356"/>
              <a:gd name="connsiteY24" fmla="*/ 54612 h 472012"/>
              <a:gd name="connsiteX25" fmla="*/ 502425 w 607356"/>
              <a:gd name="connsiteY25" fmla="*/ 317771 h 472012"/>
              <a:gd name="connsiteX26" fmla="*/ 468961 w 607356"/>
              <a:gd name="connsiteY26" fmla="*/ 351275 h 472012"/>
              <a:gd name="connsiteX27" fmla="*/ 33464 w 607356"/>
              <a:gd name="connsiteY27" fmla="*/ 351275 h 472012"/>
              <a:gd name="connsiteX28" fmla="*/ 0 w 607356"/>
              <a:gd name="connsiteY28" fmla="*/ 317771 h 472012"/>
              <a:gd name="connsiteX29" fmla="*/ 0 w 607356"/>
              <a:gd name="connsiteY29" fmla="*/ 54612 h 472012"/>
              <a:gd name="connsiteX30" fmla="*/ 4978 w 607356"/>
              <a:gd name="connsiteY30" fmla="*/ 47156 h 472012"/>
              <a:gd name="connsiteX31" fmla="*/ 50961 w 607356"/>
              <a:gd name="connsiteY31" fmla="*/ 0 h 472012"/>
              <a:gd name="connsiteX32" fmla="*/ 451488 w 607356"/>
              <a:gd name="connsiteY32" fmla="*/ 0 h 472012"/>
              <a:gd name="connsiteX33" fmla="*/ 463563 w 607356"/>
              <a:gd name="connsiteY33" fmla="*/ 8101 h 472012"/>
              <a:gd name="connsiteX34" fmla="*/ 460706 w 607356"/>
              <a:gd name="connsiteY34" fmla="*/ 22462 h 472012"/>
              <a:gd name="connsiteX35" fmla="*/ 260489 w 607356"/>
              <a:gd name="connsiteY35" fmla="*/ 222418 h 472012"/>
              <a:gd name="connsiteX36" fmla="*/ 241868 w 607356"/>
              <a:gd name="connsiteY36" fmla="*/ 222418 h 472012"/>
              <a:gd name="connsiteX37" fmla="*/ 41650 w 607356"/>
              <a:gd name="connsiteY37" fmla="*/ 22462 h 472012"/>
              <a:gd name="connsiteX38" fmla="*/ 38793 w 607356"/>
              <a:gd name="connsiteY38" fmla="*/ 8101 h 472012"/>
              <a:gd name="connsiteX39" fmla="*/ 50961 w 607356"/>
              <a:gd name="connsiteY39" fmla="*/ 0 h 47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07356" h="472012">
                <a:moveTo>
                  <a:pt x="602379" y="168035"/>
                </a:moveTo>
                <a:cubicBezTo>
                  <a:pt x="605328" y="169231"/>
                  <a:pt x="607356" y="172268"/>
                  <a:pt x="607356" y="175489"/>
                </a:cubicBezTo>
                <a:lnTo>
                  <a:pt x="607356" y="438605"/>
                </a:lnTo>
                <a:cubicBezTo>
                  <a:pt x="607356" y="457103"/>
                  <a:pt x="592332" y="472012"/>
                  <a:pt x="573897" y="472012"/>
                </a:cubicBezTo>
                <a:lnTo>
                  <a:pt x="138461" y="472012"/>
                </a:lnTo>
                <a:cubicBezTo>
                  <a:pt x="119934" y="472012"/>
                  <a:pt x="105001" y="457103"/>
                  <a:pt x="105001" y="438605"/>
                </a:cubicBezTo>
                <a:lnTo>
                  <a:pt x="105001" y="381914"/>
                </a:lnTo>
                <a:lnTo>
                  <a:pt x="468909" y="381914"/>
                </a:lnTo>
                <a:cubicBezTo>
                  <a:pt x="504304" y="381914"/>
                  <a:pt x="533155" y="353109"/>
                  <a:pt x="533155" y="317769"/>
                </a:cubicBezTo>
                <a:lnTo>
                  <a:pt x="533155" y="230063"/>
                </a:lnTo>
                <a:lnTo>
                  <a:pt x="593530" y="169783"/>
                </a:lnTo>
                <a:cubicBezTo>
                  <a:pt x="595834" y="167482"/>
                  <a:pt x="599337" y="166746"/>
                  <a:pt x="602379" y="168035"/>
                </a:cubicBezTo>
                <a:close/>
                <a:moveTo>
                  <a:pt x="533192" y="120879"/>
                </a:moveTo>
                <a:lnTo>
                  <a:pt x="556406" y="120879"/>
                </a:lnTo>
                <a:cubicBezTo>
                  <a:pt x="561749" y="120879"/>
                  <a:pt x="566539" y="124101"/>
                  <a:pt x="568566" y="128982"/>
                </a:cubicBezTo>
                <a:cubicBezTo>
                  <a:pt x="570592" y="133862"/>
                  <a:pt x="569487" y="139570"/>
                  <a:pt x="565710" y="143346"/>
                </a:cubicBezTo>
                <a:lnTo>
                  <a:pt x="533192" y="175849"/>
                </a:lnTo>
                <a:close/>
                <a:moveTo>
                  <a:pt x="4978" y="47156"/>
                </a:moveTo>
                <a:cubicBezTo>
                  <a:pt x="8020" y="45868"/>
                  <a:pt x="11523" y="46604"/>
                  <a:pt x="13828" y="48905"/>
                </a:cubicBezTo>
                <a:lnTo>
                  <a:pt x="221344" y="256100"/>
                </a:lnTo>
                <a:cubicBezTo>
                  <a:pt x="229272" y="264016"/>
                  <a:pt x="240058" y="268434"/>
                  <a:pt x="251213" y="268434"/>
                </a:cubicBezTo>
                <a:cubicBezTo>
                  <a:pt x="262460" y="268434"/>
                  <a:pt x="273153" y="264016"/>
                  <a:pt x="281082" y="256100"/>
                </a:cubicBezTo>
                <a:lnTo>
                  <a:pt x="488597" y="48905"/>
                </a:lnTo>
                <a:cubicBezTo>
                  <a:pt x="490902" y="46604"/>
                  <a:pt x="494405" y="45868"/>
                  <a:pt x="497447" y="47156"/>
                </a:cubicBezTo>
                <a:cubicBezTo>
                  <a:pt x="500489" y="48445"/>
                  <a:pt x="502425" y="51390"/>
                  <a:pt x="502425" y="54612"/>
                </a:cubicBezTo>
                <a:lnTo>
                  <a:pt x="502425" y="317771"/>
                </a:lnTo>
                <a:cubicBezTo>
                  <a:pt x="502425" y="336272"/>
                  <a:pt x="487491" y="351275"/>
                  <a:pt x="468961" y="351275"/>
                </a:cubicBezTo>
                <a:lnTo>
                  <a:pt x="33464" y="351275"/>
                </a:lnTo>
                <a:cubicBezTo>
                  <a:pt x="15026" y="351275"/>
                  <a:pt x="0" y="336272"/>
                  <a:pt x="0" y="317771"/>
                </a:cubicBezTo>
                <a:lnTo>
                  <a:pt x="0" y="54612"/>
                </a:lnTo>
                <a:cubicBezTo>
                  <a:pt x="0" y="51390"/>
                  <a:pt x="1936" y="48445"/>
                  <a:pt x="4978" y="47156"/>
                </a:cubicBezTo>
                <a:close/>
                <a:moveTo>
                  <a:pt x="50961" y="0"/>
                </a:moveTo>
                <a:lnTo>
                  <a:pt x="451488" y="0"/>
                </a:lnTo>
                <a:cubicBezTo>
                  <a:pt x="456742" y="0"/>
                  <a:pt x="461535" y="3222"/>
                  <a:pt x="463563" y="8101"/>
                </a:cubicBezTo>
                <a:cubicBezTo>
                  <a:pt x="465591" y="13072"/>
                  <a:pt x="464485" y="18688"/>
                  <a:pt x="460706" y="22462"/>
                </a:cubicBezTo>
                <a:lnTo>
                  <a:pt x="260489" y="222418"/>
                </a:lnTo>
                <a:cubicBezTo>
                  <a:pt x="255326" y="227573"/>
                  <a:pt x="247030" y="227573"/>
                  <a:pt x="241868" y="222418"/>
                </a:cubicBezTo>
                <a:lnTo>
                  <a:pt x="41650" y="22462"/>
                </a:lnTo>
                <a:cubicBezTo>
                  <a:pt x="37871" y="18688"/>
                  <a:pt x="36765" y="13072"/>
                  <a:pt x="38793" y="8101"/>
                </a:cubicBezTo>
                <a:cubicBezTo>
                  <a:pt x="40821" y="3222"/>
                  <a:pt x="45614" y="0"/>
                  <a:pt x="50961" y="0"/>
                </a:cubicBezTo>
                <a:close/>
              </a:path>
            </a:pathLst>
          </a:custGeom>
          <a:solidFill>
            <a:srgbClr val="1357AE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 defTabSz="914400"/>
            <a:endParaRPr lang="zh-CN" altLang="en-US" sz="2000" b="1" dirty="0">
              <a:solidFill>
                <a:schemeClr val="bg1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29" name="Freeform 34"/>
          <p:cNvSpPr>
            <a:spLocks noEditPoints="1"/>
          </p:cNvSpPr>
          <p:nvPr/>
        </p:nvSpPr>
        <p:spPr bwMode="auto">
          <a:xfrm>
            <a:off x="4260850" y="2459990"/>
            <a:ext cx="816610" cy="839470"/>
          </a:xfrm>
          <a:custGeom>
            <a:avLst/>
            <a:gdLst>
              <a:gd name="T0" fmla="*/ 261 w 447"/>
              <a:gd name="T1" fmla="*/ 25 h 460"/>
              <a:gd name="T2" fmla="*/ 286 w 447"/>
              <a:gd name="T3" fmla="*/ 99 h 460"/>
              <a:gd name="T4" fmla="*/ 310 w 447"/>
              <a:gd name="T5" fmla="*/ 25 h 460"/>
              <a:gd name="T6" fmla="*/ 124 w 447"/>
              <a:gd name="T7" fmla="*/ 3 h 460"/>
              <a:gd name="T8" fmla="*/ 100 w 447"/>
              <a:gd name="T9" fmla="*/ 28 h 460"/>
              <a:gd name="T10" fmla="*/ 125 w 447"/>
              <a:gd name="T11" fmla="*/ 103 h 460"/>
              <a:gd name="T12" fmla="*/ 149 w 447"/>
              <a:gd name="T13" fmla="*/ 28 h 460"/>
              <a:gd name="T14" fmla="*/ 31 w 447"/>
              <a:gd name="T15" fmla="*/ 70 h 460"/>
              <a:gd name="T16" fmla="*/ 7 w 447"/>
              <a:gd name="T17" fmla="*/ 82 h 460"/>
              <a:gd name="T18" fmla="*/ 0 w 447"/>
              <a:gd name="T19" fmla="*/ 401 h 460"/>
              <a:gd name="T20" fmla="*/ 31 w 447"/>
              <a:gd name="T21" fmla="*/ 436 h 460"/>
              <a:gd name="T22" fmla="*/ 237 w 447"/>
              <a:gd name="T23" fmla="*/ 397 h 460"/>
              <a:gd name="T24" fmla="*/ 153 w 447"/>
              <a:gd name="T25" fmla="*/ 302 h 460"/>
              <a:gd name="T26" fmla="*/ 241 w 447"/>
              <a:gd name="T27" fmla="*/ 314 h 460"/>
              <a:gd name="T28" fmla="*/ 265 w 447"/>
              <a:gd name="T29" fmla="*/ 278 h 460"/>
              <a:gd name="T30" fmla="*/ 359 w 447"/>
              <a:gd name="T31" fmla="*/ 174 h 460"/>
              <a:gd name="T32" fmla="*/ 399 w 447"/>
              <a:gd name="T33" fmla="*/ 267 h 460"/>
              <a:gd name="T34" fmla="*/ 392 w 447"/>
              <a:gd name="T35" fmla="*/ 82 h 460"/>
              <a:gd name="T36" fmla="*/ 325 w 447"/>
              <a:gd name="T37" fmla="*/ 70 h 460"/>
              <a:gd name="T38" fmla="*/ 313 w 447"/>
              <a:gd name="T39" fmla="*/ 108 h 460"/>
              <a:gd name="T40" fmla="*/ 256 w 447"/>
              <a:gd name="T41" fmla="*/ 108 h 460"/>
              <a:gd name="T42" fmla="*/ 245 w 447"/>
              <a:gd name="T43" fmla="*/ 70 h 460"/>
              <a:gd name="T44" fmla="*/ 165 w 447"/>
              <a:gd name="T45" fmla="*/ 91 h 460"/>
              <a:gd name="T46" fmla="*/ 125 w 447"/>
              <a:gd name="T47" fmla="*/ 115 h 460"/>
              <a:gd name="T48" fmla="*/ 85 w 447"/>
              <a:gd name="T49" fmla="*/ 91 h 460"/>
              <a:gd name="T50" fmla="*/ 31 w 447"/>
              <a:gd name="T51" fmla="*/ 70 h 460"/>
              <a:gd name="T52" fmla="*/ 40 w 447"/>
              <a:gd name="T53" fmla="*/ 174 h 460"/>
              <a:gd name="T54" fmla="*/ 129 w 447"/>
              <a:gd name="T55" fmla="*/ 278 h 460"/>
              <a:gd name="T56" fmla="*/ 40 w 447"/>
              <a:gd name="T57" fmla="*/ 174 h 460"/>
              <a:gd name="T58" fmla="*/ 153 w 447"/>
              <a:gd name="T59" fmla="*/ 174 h 460"/>
              <a:gd name="T60" fmla="*/ 241 w 447"/>
              <a:gd name="T61" fmla="*/ 278 h 460"/>
              <a:gd name="T62" fmla="*/ 153 w 447"/>
              <a:gd name="T63" fmla="*/ 174 h 460"/>
              <a:gd name="T64" fmla="*/ 352 w 447"/>
              <a:gd name="T65" fmla="*/ 281 h 460"/>
              <a:gd name="T66" fmla="*/ 357 w 447"/>
              <a:gd name="T67" fmla="*/ 460 h 460"/>
              <a:gd name="T68" fmla="*/ 357 w 447"/>
              <a:gd name="T69" fmla="*/ 281 h 460"/>
              <a:gd name="T70" fmla="*/ 40 w 447"/>
              <a:gd name="T71" fmla="*/ 302 h 460"/>
              <a:gd name="T72" fmla="*/ 129 w 447"/>
              <a:gd name="T73" fmla="*/ 302 h 460"/>
              <a:gd name="T74" fmla="*/ 40 w 447"/>
              <a:gd name="T75" fmla="*/ 397 h 460"/>
              <a:gd name="T76" fmla="*/ 319 w 447"/>
              <a:gd name="T77" fmla="*/ 316 h 460"/>
              <a:gd name="T78" fmla="*/ 414 w 447"/>
              <a:gd name="T79" fmla="*/ 316 h 460"/>
              <a:gd name="T80" fmla="*/ 364 w 447"/>
              <a:gd name="T81" fmla="*/ 432 h 460"/>
              <a:gd name="T82" fmla="*/ 371 w 447"/>
              <a:gd name="T83" fmla="*/ 345 h 460"/>
              <a:gd name="T84" fmla="*/ 352 w 447"/>
              <a:gd name="T85" fmla="*/ 345 h 460"/>
              <a:gd name="T86" fmla="*/ 316 w 447"/>
              <a:gd name="T87" fmla="*/ 346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47" h="460">
                <a:moveTo>
                  <a:pt x="285" y="0"/>
                </a:moveTo>
                <a:cubicBezTo>
                  <a:pt x="272" y="0"/>
                  <a:pt x="261" y="12"/>
                  <a:pt x="261" y="25"/>
                </a:cubicBezTo>
                <a:lnTo>
                  <a:pt x="261" y="75"/>
                </a:lnTo>
                <a:cubicBezTo>
                  <a:pt x="261" y="88"/>
                  <a:pt x="273" y="99"/>
                  <a:pt x="286" y="99"/>
                </a:cubicBezTo>
                <a:cubicBezTo>
                  <a:pt x="298" y="99"/>
                  <a:pt x="310" y="88"/>
                  <a:pt x="310" y="75"/>
                </a:cubicBezTo>
                <a:lnTo>
                  <a:pt x="310" y="25"/>
                </a:lnTo>
                <a:cubicBezTo>
                  <a:pt x="310" y="12"/>
                  <a:pt x="298" y="0"/>
                  <a:pt x="285" y="0"/>
                </a:cubicBezTo>
                <a:close/>
                <a:moveTo>
                  <a:pt x="124" y="3"/>
                </a:moveTo>
                <a:lnTo>
                  <a:pt x="124" y="3"/>
                </a:lnTo>
                <a:cubicBezTo>
                  <a:pt x="111" y="3"/>
                  <a:pt x="100" y="15"/>
                  <a:pt x="100" y="28"/>
                </a:cubicBezTo>
                <a:lnTo>
                  <a:pt x="100" y="78"/>
                </a:lnTo>
                <a:cubicBezTo>
                  <a:pt x="100" y="91"/>
                  <a:pt x="112" y="103"/>
                  <a:pt x="125" y="103"/>
                </a:cubicBezTo>
                <a:cubicBezTo>
                  <a:pt x="138" y="103"/>
                  <a:pt x="149" y="91"/>
                  <a:pt x="149" y="78"/>
                </a:cubicBezTo>
                <a:lnTo>
                  <a:pt x="149" y="28"/>
                </a:lnTo>
                <a:cubicBezTo>
                  <a:pt x="150" y="15"/>
                  <a:pt x="138" y="3"/>
                  <a:pt x="124" y="3"/>
                </a:cubicBezTo>
                <a:close/>
                <a:moveTo>
                  <a:pt x="31" y="70"/>
                </a:moveTo>
                <a:lnTo>
                  <a:pt x="31" y="70"/>
                </a:lnTo>
                <a:cubicBezTo>
                  <a:pt x="21" y="70"/>
                  <a:pt x="13" y="75"/>
                  <a:pt x="7" y="82"/>
                </a:cubicBezTo>
                <a:cubicBezTo>
                  <a:pt x="2" y="89"/>
                  <a:pt x="0" y="97"/>
                  <a:pt x="0" y="105"/>
                </a:cubicBezTo>
                <a:lnTo>
                  <a:pt x="0" y="401"/>
                </a:lnTo>
                <a:cubicBezTo>
                  <a:pt x="0" y="410"/>
                  <a:pt x="2" y="418"/>
                  <a:pt x="7" y="424"/>
                </a:cubicBezTo>
                <a:cubicBezTo>
                  <a:pt x="13" y="431"/>
                  <a:pt x="21" y="436"/>
                  <a:pt x="31" y="436"/>
                </a:cubicBezTo>
                <a:lnTo>
                  <a:pt x="262" y="436"/>
                </a:lnTo>
                <a:cubicBezTo>
                  <a:pt x="251" y="425"/>
                  <a:pt x="243" y="412"/>
                  <a:pt x="237" y="397"/>
                </a:cubicBezTo>
                <a:lnTo>
                  <a:pt x="153" y="397"/>
                </a:lnTo>
                <a:lnTo>
                  <a:pt x="153" y="302"/>
                </a:lnTo>
                <a:lnTo>
                  <a:pt x="241" y="302"/>
                </a:lnTo>
                <a:lnTo>
                  <a:pt x="241" y="314"/>
                </a:lnTo>
                <a:cubicBezTo>
                  <a:pt x="247" y="301"/>
                  <a:pt x="256" y="288"/>
                  <a:pt x="267" y="278"/>
                </a:cubicBezTo>
                <a:lnTo>
                  <a:pt x="265" y="278"/>
                </a:lnTo>
                <a:lnTo>
                  <a:pt x="265" y="174"/>
                </a:lnTo>
                <a:lnTo>
                  <a:pt x="359" y="174"/>
                </a:lnTo>
                <a:lnTo>
                  <a:pt x="359" y="251"/>
                </a:lnTo>
                <a:cubicBezTo>
                  <a:pt x="374" y="254"/>
                  <a:pt x="387" y="259"/>
                  <a:pt x="399" y="267"/>
                </a:cubicBezTo>
                <a:lnTo>
                  <a:pt x="399" y="105"/>
                </a:lnTo>
                <a:cubicBezTo>
                  <a:pt x="399" y="97"/>
                  <a:pt x="397" y="89"/>
                  <a:pt x="392" y="82"/>
                </a:cubicBezTo>
                <a:cubicBezTo>
                  <a:pt x="386" y="75"/>
                  <a:pt x="377" y="70"/>
                  <a:pt x="367" y="70"/>
                </a:cubicBezTo>
                <a:lnTo>
                  <a:pt x="325" y="70"/>
                </a:lnTo>
                <a:lnTo>
                  <a:pt x="325" y="91"/>
                </a:lnTo>
                <a:cubicBezTo>
                  <a:pt x="325" y="97"/>
                  <a:pt x="321" y="103"/>
                  <a:pt x="313" y="108"/>
                </a:cubicBezTo>
                <a:cubicBezTo>
                  <a:pt x="306" y="112"/>
                  <a:pt x="295" y="115"/>
                  <a:pt x="285" y="115"/>
                </a:cubicBezTo>
                <a:cubicBezTo>
                  <a:pt x="274" y="115"/>
                  <a:pt x="264" y="112"/>
                  <a:pt x="256" y="108"/>
                </a:cubicBezTo>
                <a:cubicBezTo>
                  <a:pt x="249" y="103"/>
                  <a:pt x="245" y="97"/>
                  <a:pt x="245" y="91"/>
                </a:cubicBezTo>
                <a:lnTo>
                  <a:pt x="245" y="70"/>
                </a:lnTo>
                <a:lnTo>
                  <a:pt x="165" y="70"/>
                </a:lnTo>
                <a:lnTo>
                  <a:pt x="165" y="91"/>
                </a:lnTo>
                <a:cubicBezTo>
                  <a:pt x="165" y="97"/>
                  <a:pt x="161" y="103"/>
                  <a:pt x="153" y="108"/>
                </a:cubicBezTo>
                <a:cubicBezTo>
                  <a:pt x="146" y="112"/>
                  <a:pt x="135" y="115"/>
                  <a:pt x="125" y="115"/>
                </a:cubicBezTo>
                <a:cubicBezTo>
                  <a:pt x="114" y="115"/>
                  <a:pt x="104" y="112"/>
                  <a:pt x="96" y="108"/>
                </a:cubicBezTo>
                <a:cubicBezTo>
                  <a:pt x="89" y="103"/>
                  <a:pt x="85" y="97"/>
                  <a:pt x="85" y="91"/>
                </a:cubicBezTo>
                <a:lnTo>
                  <a:pt x="85" y="70"/>
                </a:lnTo>
                <a:lnTo>
                  <a:pt x="31" y="70"/>
                </a:lnTo>
                <a:close/>
                <a:moveTo>
                  <a:pt x="40" y="174"/>
                </a:moveTo>
                <a:lnTo>
                  <a:pt x="40" y="174"/>
                </a:lnTo>
                <a:lnTo>
                  <a:pt x="129" y="174"/>
                </a:lnTo>
                <a:lnTo>
                  <a:pt x="129" y="278"/>
                </a:lnTo>
                <a:lnTo>
                  <a:pt x="40" y="278"/>
                </a:lnTo>
                <a:lnTo>
                  <a:pt x="40" y="174"/>
                </a:lnTo>
                <a:close/>
                <a:moveTo>
                  <a:pt x="153" y="174"/>
                </a:moveTo>
                <a:lnTo>
                  <a:pt x="153" y="174"/>
                </a:lnTo>
                <a:lnTo>
                  <a:pt x="241" y="174"/>
                </a:lnTo>
                <a:lnTo>
                  <a:pt x="241" y="278"/>
                </a:lnTo>
                <a:lnTo>
                  <a:pt x="153" y="278"/>
                </a:lnTo>
                <a:lnTo>
                  <a:pt x="153" y="174"/>
                </a:lnTo>
                <a:close/>
                <a:moveTo>
                  <a:pt x="352" y="281"/>
                </a:moveTo>
                <a:lnTo>
                  <a:pt x="352" y="281"/>
                </a:lnTo>
                <a:cubicBezTo>
                  <a:pt x="305" y="283"/>
                  <a:pt x="267" y="322"/>
                  <a:pt x="267" y="370"/>
                </a:cubicBezTo>
                <a:cubicBezTo>
                  <a:pt x="267" y="420"/>
                  <a:pt x="307" y="460"/>
                  <a:pt x="357" y="460"/>
                </a:cubicBezTo>
                <a:cubicBezTo>
                  <a:pt x="407" y="460"/>
                  <a:pt x="447" y="420"/>
                  <a:pt x="447" y="370"/>
                </a:cubicBezTo>
                <a:cubicBezTo>
                  <a:pt x="447" y="321"/>
                  <a:pt x="407" y="281"/>
                  <a:pt x="357" y="281"/>
                </a:cubicBezTo>
                <a:cubicBezTo>
                  <a:pt x="355" y="281"/>
                  <a:pt x="354" y="281"/>
                  <a:pt x="352" y="281"/>
                </a:cubicBezTo>
                <a:close/>
                <a:moveTo>
                  <a:pt x="40" y="302"/>
                </a:moveTo>
                <a:lnTo>
                  <a:pt x="40" y="302"/>
                </a:lnTo>
                <a:lnTo>
                  <a:pt x="129" y="302"/>
                </a:lnTo>
                <a:lnTo>
                  <a:pt x="129" y="397"/>
                </a:lnTo>
                <a:lnTo>
                  <a:pt x="40" y="397"/>
                </a:lnTo>
                <a:lnTo>
                  <a:pt x="40" y="302"/>
                </a:lnTo>
                <a:close/>
                <a:moveTo>
                  <a:pt x="319" y="316"/>
                </a:moveTo>
                <a:lnTo>
                  <a:pt x="319" y="316"/>
                </a:lnTo>
                <a:lnTo>
                  <a:pt x="414" y="316"/>
                </a:lnTo>
                <a:lnTo>
                  <a:pt x="414" y="330"/>
                </a:lnTo>
                <a:lnTo>
                  <a:pt x="364" y="432"/>
                </a:lnTo>
                <a:lnTo>
                  <a:pt x="329" y="432"/>
                </a:lnTo>
                <a:lnTo>
                  <a:pt x="371" y="345"/>
                </a:lnTo>
                <a:cubicBezTo>
                  <a:pt x="371" y="345"/>
                  <a:pt x="365" y="345"/>
                  <a:pt x="362" y="345"/>
                </a:cubicBezTo>
                <a:cubicBezTo>
                  <a:pt x="359" y="345"/>
                  <a:pt x="355" y="345"/>
                  <a:pt x="352" y="345"/>
                </a:cubicBezTo>
                <a:cubicBezTo>
                  <a:pt x="348" y="345"/>
                  <a:pt x="345" y="345"/>
                  <a:pt x="341" y="345"/>
                </a:cubicBezTo>
                <a:cubicBezTo>
                  <a:pt x="334" y="346"/>
                  <a:pt x="325" y="346"/>
                  <a:pt x="316" y="346"/>
                </a:cubicBezTo>
                <a:lnTo>
                  <a:pt x="319" y="316"/>
                </a:lnTo>
                <a:close/>
              </a:path>
            </a:pathLst>
          </a:custGeom>
          <a:solidFill>
            <a:srgbClr val="1357AE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p>
            <a:endParaRPr lang="zh-CN" altLang="en-US" sz="2135">
              <a:solidFill>
                <a:schemeClr val="bg1"/>
              </a:solidFill>
            </a:endParaRPr>
          </a:p>
        </p:txBody>
      </p:sp>
      <p:grpSp>
        <p:nvGrpSpPr>
          <p:cNvPr id="30" name="Group 5"/>
          <p:cNvGrpSpPr/>
          <p:nvPr/>
        </p:nvGrpSpPr>
        <p:grpSpPr>
          <a:xfrm>
            <a:off x="1246505" y="2317115"/>
            <a:ext cx="864870" cy="963295"/>
            <a:chOff x="3593410" y="2325876"/>
            <a:chExt cx="565176" cy="632347"/>
          </a:xfrm>
          <a:solidFill>
            <a:srgbClr val="1357AE"/>
          </a:solidFill>
        </p:grpSpPr>
        <p:sp>
          <p:nvSpPr>
            <p:cNvPr id="31" name="Freeform 6"/>
            <p:cNvSpPr>
              <a:spLocks noEditPoints="1"/>
            </p:cNvSpPr>
            <p:nvPr/>
          </p:nvSpPr>
          <p:spPr bwMode="auto">
            <a:xfrm>
              <a:off x="3593410" y="2479181"/>
              <a:ext cx="510687" cy="479042"/>
            </a:xfrm>
            <a:custGeom>
              <a:avLst/>
              <a:gdLst>
                <a:gd name="T0" fmla="*/ 192 w 198"/>
                <a:gd name="T1" fmla="*/ 76 h 186"/>
                <a:gd name="T2" fmla="*/ 108 w 198"/>
                <a:gd name="T3" fmla="*/ 4 h 186"/>
                <a:gd name="T4" fmla="*/ 89 w 198"/>
                <a:gd name="T5" fmla="*/ 4 h 186"/>
                <a:gd name="T6" fmla="*/ 5 w 198"/>
                <a:gd name="T7" fmla="*/ 76 h 186"/>
                <a:gd name="T8" fmla="*/ 0 w 198"/>
                <a:gd name="T9" fmla="*/ 86 h 186"/>
                <a:gd name="T10" fmla="*/ 3 w 198"/>
                <a:gd name="T11" fmla="*/ 96 h 186"/>
                <a:gd name="T12" fmla="*/ 18 w 198"/>
                <a:gd name="T13" fmla="*/ 100 h 186"/>
                <a:gd name="T14" fmla="*/ 18 w 198"/>
                <a:gd name="T15" fmla="*/ 176 h 186"/>
                <a:gd name="T16" fmla="*/ 29 w 198"/>
                <a:gd name="T17" fmla="*/ 186 h 186"/>
                <a:gd name="T18" fmla="*/ 76 w 198"/>
                <a:gd name="T19" fmla="*/ 186 h 186"/>
                <a:gd name="T20" fmla="*/ 80 w 198"/>
                <a:gd name="T21" fmla="*/ 182 h 186"/>
                <a:gd name="T22" fmla="*/ 80 w 198"/>
                <a:gd name="T23" fmla="*/ 115 h 186"/>
                <a:gd name="T24" fmla="*/ 117 w 198"/>
                <a:gd name="T25" fmla="*/ 115 h 186"/>
                <a:gd name="T26" fmla="*/ 117 w 198"/>
                <a:gd name="T27" fmla="*/ 182 h 186"/>
                <a:gd name="T28" fmla="*/ 121 w 198"/>
                <a:gd name="T29" fmla="*/ 186 h 186"/>
                <a:gd name="T30" fmla="*/ 168 w 198"/>
                <a:gd name="T31" fmla="*/ 186 h 186"/>
                <a:gd name="T32" fmla="*/ 179 w 198"/>
                <a:gd name="T33" fmla="*/ 176 h 186"/>
                <a:gd name="T34" fmla="*/ 179 w 198"/>
                <a:gd name="T35" fmla="*/ 100 h 186"/>
                <a:gd name="T36" fmla="*/ 194 w 198"/>
                <a:gd name="T37" fmla="*/ 96 h 186"/>
                <a:gd name="T38" fmla="*/ 197 w 198"/>
                <a:gd name="T39" fmla="*/ 86 h 186"/>
                <a:gd name="T40" fmla="*/ 192 w 198"/>
                <a:gd name="T41" fmla="*/ 76 h 186"/>
                <a:gd name="T42" fmla="*/ 188 w 198"/>
                <a:gd name="T43" fmla="*/ 91 h 186"/>
                <a:gd name="T44" fmla="*/ 179 w 198"/>
                <a:gd name="T45" fmla="*/ 92 h 186"/>
                <a:gd name="T46" fmla="*/ 177 w 198"/>
                <a:gd name="T47" fmla="*/ 90 h 186"/>
                <a:gd name="T48" fmla="*/ 173 w 198"/>
                <a:gd name="T49" fmla="*/ 90 h 186"/>
                <a:gd name="T50" fmla="*/ 171 w 198"/>
                <a:gd name="T51" fmla="*/ 93 h 186"/>
                <a:gd name="T52" fmla="*/ 171 w 198"/>
                <a:gd name="T53" fmla="*/ 176 h 186"/>
                <a:gd name="T54" fmla="*/ 168 w 198"/>
                <a:gd name="T55" fmla="*/ 178 h 186"/>
                <a:gd name="T56" fmla="*/ 125 w 198"/>
                <a:gd name="T57" fmla="*/ 178 h 186"/>
                <a:gd name="T58" fmla="*/ 125 w 198"/>
                <a:gd name="T59" fmla="*/ 111 h 186"/>
                <a:gd name="T60" fmla="*/ 121 w 198"/>
                <a:gd name="T61" fmla="*/ 107 h 186"/>
                <a:gd name="T62" fmla="*/ 76 w 198"/>
                <a:gd name="T63" fmla="*/ 107 h 186"/>
                <a:gd name="T64" fmla="*/ 72 w 198"/>
                <a:gd name="T65" fmla="*/ 111 h 186"/>
                <a:gd name="T66" fmla="*/ 72 w 198"/>
                <a:gd name="T67" fmla="*/ 178 h 186"/>
                <a:gd name="T68" fmla="*/ 29 w 198"/>
                <a:gd name="T69" fmla="*/ 178 h 186"/>
                <a:gd name="T70" fmla="*/ 26 w 198"/>
                <a:gd name="T71" fmla="*/ 176 h 186"/>
                <a:gd name="T72" fmla="*/ 26 w 198"/>
                <a:gd name="T73" fmla="*/ 93 h 186"/>
                <a:gd name="T74" fmla="*/ 24 w 198"/>
                <a:gd name="T75" fmla="*/ 90 h 186"/>
                <a:gd name="T76" fmla="*/ 20 w 198"/>
                <a:gd name="T77" fmla="*/ 90 h 186"/>
                <a:gd name="T78" fmla="*/ 18 w 198"/>
                <a:gd name="T79" fmla="*/ 92 h 186"/>
                <a:gd name="T80" fmla="*/ 10 w 198"/>
                <a:gd name="T81" fmla="*/ 91 h 186"/>
                <a:gd name="T82" fmla="*/ 8 w 198"/>
                <a:gd name="T83" fmla="*/ 86 h 186"/>
                <a:gd name="T84" fmla="*/ 10 w 198"/>
                <a:gd name="T85" fmla="*/ 82 h 186"/>
                <a:gd name="T86" fmla="*/ 95 w 198"/>
                <a:gd name="T87" fmla="*/ 11 h 186"/>
                <a:gd name="T88" fmla="*/ 103 w 198"/>
                <a:gd name="T89" fmla="*/ 11 h 186"/>
                <a:gd name="T90" fmla="*/ 187 w 198"/>
                <a:gd name="T91" fmla="*/ 82 h 186"/>
                <a:gd name="T92" fmla="*/ 189 w 198"/>
                <a:gd name="T93" fmla="*/ 86 h 186"/>
                <a:gd name="T94" fmla="*/ 188 w 198"/>
                <a:gd name="T95" fmla="*/ 9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8" h="186">
                  <a:moveTo>
                    <a:pt x="192" y="76"/>
                  </a:moveTo>
                  <a:cubicBezTo>
                    <a:pt x="108" y="4"/>
                    <a:pt x="108" y="4"/>
                    <a:pt x="108" y="4"/>
                  </a:cubicBezTo>
                  <a:cubicBezTo>
                    <a:pt x="103" y="0"/>
                    <a:pt x="95" y="0"/>
                    <a:pt x="89" y="4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2" y="78"/>
                    <a:pt x="0" y="82"/>
                    <a:pt x="0" y="86"/>
                  </a:cubicBezTo>
                  <a:cubicBezTo>
                    <a:pt x="0" y="89"/>
                    <a:pt x="1" y="93"/>
                    <a:pt x="3" y="96"/>
                  </a:cubicBezTo>
                  <a:cubicBezTo>
                    <a:pt x="7" y="100"/>
                    <a:pt x="13" y="102"/>
                    <a:pt x="18" y="100"/>
                  </a:cubicBezTo>
                  <a:cubicBezTo>
                    <a:pt x="18" y="176"/>
                    <a:pt x="18" y="176"/>
                    <a:pt x="18" y="176"/>
                  </a:cubicBezTo>
                  <a:cubicBezTo>
                    <a:pt x="18" y="181"/>
                    <a:pt x="23" y="186"/>
                    <a:pt x="29" y="186"/>
                  </a:cubicBezTo>
                  <a:cubicBezTo>
                    <a:pt x="76" y="186"/>
                    <a:pt x="76" y="186"/>
                    <a:pt x="76" y="186"/>
                  </a:cubicBezTo>
                  <a:cubicBezTo>
                    <a:pt x="79" y="186"/>
                    <a:pt x="80" y="184"/>
                    <a:pt x="80" y="182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7" y="182"/>
                    <a:pt x="117" y="182"/>
                    <a:pt x="117" y="182"/>
                  </a:cubicBezTo>
                  <a:cubicBezTo>
                    <a:pt x="117" y="184"/>
                    <a:pt x="119" y="186"/>
                    <a:pt x="121" y="186"/>
                  </a:cubicBezTo>
                  <a:cubicBezTo>
                    <a:pt x="168" y="186"/>
                    <a:pt x="168" y="186"/>
                    <a:pt x="168" y="186"/>
                  </a:cubicBezTo>
                  <a:cubicBezTo>
                    <a:pt x="174" y="186"/>
                    <a:pt x="179" y="181"/>
                    <a:pt x="179" y="176"/>
                  </a:cubicBezTo>
                  <a:cubicBezTo>
                    <a:pt x="179" y="100"/>
                    <a:pt x="179" y="100"/>
                    <a:pt x="179" y="100"/>
                  </a:cubicBezTo>
                  <a:cubicBezTo>
                    <a:pt x="184" y="102"/>
                    <a:pt x="190" y="100"/>
                    <a:pt x="194" y="96"/>
                  </a:cubicBezTo>
                  <a:cubicBezTo>
                    <a:pt x="196" y="93"/>
                    <a:pt x="198" y="89"/>
                    <a:pt x="197" y="86"/>
                  </a:cubicBezTo>
                  <a:cubicBezTo>
                    <a:pt x="197" y="82"/>
                    <a:pt x="195" y="78"/>
                    <a:pt x="192" y="76"/>
                  </a:cubicBezTo>
                  <a:close/>
                  <a:moveTo>
                    <a:pt x="188" y="91"/>
                  </a:moveTo>
                  <a:cubicBezTo>
                    <a:pt x="186" y="93"/>
                    <a:pt x="181" y="94"/>
                    <a:pt x="179" y="92"/>
                  </a:cubicBezTo>
                  <a:cubicBezTo>
                    <a:pt x="177" y="90"/>
                    <a:pt x="177" y="90"/>
                    <a:pt x="177" y="90"/>
                  </a:cubicBezTo>
                  <a:cubicBezTo>
                    <a:pt x="176" y="89"/>
                    <a:pt x="175" y="89"/>
                    <a:pt x="173" y="90"/>
                  </a:cubicBezTo>
                  <a:cubicBezTo>
                    <a:pt x="172" y="91"/>
                    <a:pt x="171" y="92"/>
                    <a:pt x="171" y="93"/>
                  </a:cubicBezTo>
                  <a:cubicBezTo>
                    <a:pt x="171" y="176"/>
                    <a:pt x="171" y="176"/>
                    <a:pt x="171" y="176"/>
                  </a:cubicBezTo>
                  <a:cubicBezTo>
                    <a:pt x="171" y="177"/>
                    <a:pt x="170" y="178"/>
                    <a:pt x="168" y="178"/>
                  </a:cubicBezTo>
                  <a:cubicBezTo>
                    <a:pt x="125" y="178"/>
                    <a:pt x="125" y="178"/>
                    <a:pt x="125" y="178"/>
                  </a:cubicBezTo>
                  <a:cubicBezTo>
                    <a:pt x="125" y="111"/>
                    <a:pt x="125" y="111"/>
                    <a:pt x="125" y="111"/>
                  </a:cubicBezTo>
                  <a:cubicBezTo>
                    <a:pt x="125" y="109"/>
                    <a:pt x="123" y="107"/>
                    <a:pt x="121" y="107"/>
                  </a:cubicBezTo>
                  <a:cubicBezTo>
                    <a:pt x="76" y="107"/>
                    <a:pt x="76" y="107"/>
                    <a:pt x="76" y="107"/>
                  </a:cubicBezTo>
                  <a:cubicBezTo>
                    <a:pt x="74" y="107"/>
                    <a:pt x="72" y="109"/>
                    <a:pt x="72" y="111"/>
                  </a:cubicBezTo>
                  <a:cubicBezTo>
                    <a:pt x="72" y="178"/>
                    <a:pt x="72" y="178"/>
                    <a:pt x="72" y="178"/>
                  </a:cubicBezTo>
                  <a:cubicBezTo>
                    <a:pt x="29" y="178"/>
                    <a:pt x="29" y="178"/>
                    <a:pt x="29" y="178"/>
                  </a:cubicBezTo>
                  <a:cubicBezTo>
                    <a:pt x="28" y="178"/>
                    <a:pt x="26" y="177"/>
                    <a:pt x="26" y="176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6" y="92"/>
                    <a:pt x="26" y="91"/>
                    <a:pt x="24" y="90"/>
                  </a:cubicBezTo>
                  <a:cubicBezTo>
                    <a:pt x="23" y="89"/>
                    <a:pt x="21" y="89"/>
                    <a:pt x="20" y="90"/>
                  </a:cubicBezTo>
                  <a:cubicBezTo>
                    <a:pt x="18" y="92"/>
                    <a:pt x="18" y="92"/>
                    <a:pt x="18" y="92"/>
                  </a:cubicBezTo>
                  <a:cubicBezTo>
                    <a:pt x="16" y="94"/>
                    <a:pt x="12" y="93"/>
                    <a:pt x="10" y="91"/>
                  </a:cubicBezTo>
                  <a:cubicBezTo>
                    <a:pt x="8" y="90"/>
                    <a:pt x="8" y="88"/>
                    <a:pt x="8" y="86"/>
                  </a:cubicBezTo>
                  <a:cubicBezTo>
                    <a:pt x="8" y="85"/>
                    <a:pt x="9" y="83"/>
                    <a:pt x="10" y="82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7" y="9"/>
                    <a:pt x="100" y="9"/>
                    <a:pt x="103" y="11"/>
                  </a:cubicBezTo>
                  <a:cubicBezTo>
                    <a:pt x="187" y="82"/>
                    <a:pt x="187" y="82"/>
                    <a:pt x="187" y="82"/>
                  </a:cubicBezTo>
                  <a:cubicBezTo>
                    <a:pt x="188" y="83"/>
                    <a:pt x="189" y="85"/>
                    <a:pt x="189" y="86"/>
                  </a:cubicBezTo>
                  <a:cubicBezTo>
                    <a:pt x="189" y="88"/>
                    <a:pt x="189" y="90"/>
                    <a:pt x="188" y="9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06" tIns="45703" rIns="91406" bIns="45703" numCol="1" anchor="t" anchorCtr="0" compatLnSpc="1"/>
            <a:p>
              <a:pPr defTabSz="673735">
                <a:defRPr/>
              </a:pPr>
              <a:endParaRPr lang="en-US" sz="1000" kern="0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32" name="Freeform 102"/>
            <p:cNvSpPr/>
            <p:nvPr/>
          </p:nvSpPr>
          <p:spPr bwMode="auto">
            <a:xfrm>
              <a:off x="4010060" y="2325876"/>
              <a:ext cx="148526" cy="148525"/>
            </a:xfrm>
            <a:custGeom>
              <a:avLst/>
              <a:gdLst>
                <a:gd name="T0" fmla="*/ 42 w 46"/>
                <a:gd name="T1" fmla="*/ 46 h 46"/>
                <a:gd name="T2" fmla="*/ 38 w 46"/>
                <a:gd name="T3" fmla="*/ 42 h 46"/>
                <a:gd name="T4" fmla="*/ 3 w 46"/>
                <a:gd name="T5" fmla="*/ 8 h 46"/>
                <a:gd name="T6" fmla="*/ 0 w 46"/>
                <a:gd name="T7" fmla="*/ 4 h 46"/>
                <a:gd name="T8" fmla="*/ 4 w 46"/>
                <a:gd name="T9" fmla="*/ 0 h 46"/>
                <a:gd name="T10" fmla="*/ 46 w 46"/>
                <a:gd name="T11" fmla="*/ 42 h 46"/>
                <a:gd name="T12" fmla="*/ 42 w 46"/>
                <a:gd name="T13" fmla="*/ 46 h 46"/>
                <a:gd name="T14" fmla="*/ 42 w 46"/>
                <a:gd name="T1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46">
                  <a:moveTo>
                    <a:pt x="42" y="46"/>
                  </a:moveTo>
                  <a:cubicBezTo>
                    <a:pt x="40" y="46"/>
                    <a:pt x="38" y="44"/>
                    <a:pt x="38" y="42"/>
                  </a:cubicBezTo>
                  <a:cubicBezTo>
                    <a:pt x="35" y="9"/>
                    <a:pt x="5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4" y="0"/>
                    <a:pt x="42" y="1"/>
                    <a:pt x="46" y="42"/>
                  </a:cubicBezTo>
                  <a:cubicBezTo>
                    <a:pt x="46" y="44"/>
                    <a:pt x="44" y="46"/>
                    <a:pt x="42" y="46"/>
                  </a:cubicBezTo>
                  <a:cubicBezTo>
                    <a:pt x="42" y="46"/>
                    <a:pt x="42" y="46"/>
                    <a:pt x="42" y="4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06" tIns="45703" rIns="91406" bIns="45703" numCol="1" anchor="t" anchorCtr="0" compatLnSpc="1"/>
            <a:p>
              <a:pPr defTabSz="673735">
                <a:defRPr/>
              </a:pPr>
              <a:endParaRPr lang="en-AU" sz="1000" kern="0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34" name="Freeform 103"/>
            <p:cNvSpPr/>
            <p:nvPr/>
          </p:nvSpPr>
          <p:spPr bwMode="auto">
            <a:xfrm>
              <a:off x="3999159" y="2366754"/>
              <a:ext cx="115823" cy="115822"/>
            </a:xfrm>
            <a:custGeom>
              <a:avLst/>
              <a:gdLst>
                <a:gd name="T0" fmla="*/ 32 w 36"/>
                <a:gd name="T1" fmla="*/ 36 h 36"/>
                <a:gd name="T2" fmla="*/ 28 w 36"/>
                <a:gd name="T3" fmla="*/ 32 h 36"/>
                <a:gd name="T4" fmla="*/ 4 w 36"/>
                <a:gd name="T5" fmla="*/ 8 h 36"/>
                <a:gd name="T6" fmla="*/ 1 w 36"/>
                <a:gd name="T7" fmla="*/ 4 h 36"/>
                <a:gd name="T8" fmla="*/ 5 w 36"/>
                <a:gd name="T9" fmla="*/ 0 h 36"/>
                <a:gd name="T10" fmla="*/ 36 w 36"/>
                <a:gd name="T11" fmla="*/ 32 h 36"/>
                <a:gd name="T12" fmla="*/ 33 w 36"/>
                <a:gd name="T13" fmla="*/ 36 h 36"/>
                <a:gd name="T14" fmla="*/ 32 w 36"/>
                <a:gd name="T1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6">
                  <a:moveTo>
                    <a:pt x="32" y="36"/>
                  </a:moveTo>
                  <a:cubicBezTo>
                    <a:pt x="30" y="36"/>
                    <a:pt x="28" y="34"/>
                    <a:pt x="28" y="32"/>
                  </a:cubicBezTo>
                  <a:cubicBezTo>
                    <a:pt x="26" y="9"/>
                    <a:pt x="5" y="8"/>
                    <a:pt x="4" y="8"/>
                  </a:cubicBezTo>
                  <a:cubicBezTo>
                    <a:pt x="2" y="8"/>
                    <a:pt x="0" y="6"/>
                    <a:pt x="1" y="4"/>
                  </a:cubicBezTo>
                  <a:cubicBezTo>
                    <a:pt x="1" y="2"/>
                    <a:pt x="2" y="0"/>
                    <a:pt x="5" y="0"/>
                  </a:cubicBezTo>
                  <a:cubicBezTo>
                    <a:pt x="13" y="1"/>
                    <a:pt x="34" y="6"/>
                    <a:pt x="36" y="32"/>
                  </a:cubicBezTo>
                  <a:cubicBezTo>
                    <a:pt x="36" y="34"/>
                    <a:pt x="35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06" tIns="45703" rIns="91406" bIns="45703" numCol="1" anchor="t" anchorCtr="0" compatLnSpc="1"/>
            <a:p>
              <a:pPr defTabSz="673735">
                <a:defRPr/>
              </a:pPr>
              <a:endParaRPr lang="en-AU" sz="1000" kern="0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35" name="Freeform 104"/>
            <p:cNvSpPr/>
            <p:nvPr/>
          </p:nvSpPr>
          <p:spPr bwMode="auto">
            <a:xfrm>
              <a:off x="3989621" y="2410358"/>
              <a:ext cx="84483" cy="81757"/>
            </a:xfrm>
            <a:custGeom>
              <a:avLst/>
              <a:gdLst>
                <a:gd name="T0" fmla="*/ 21 w 26"/>
                <a:gd name="T1" fmla="*/ 25 h 25"/>
                <a:gd name="T2" fmla="*/ 17 w 26"/>
                <a:gd name="T3" fmla="*/ 22 h 25"/>
                <a:gd name="T4" fmla="*/ 4 w 26"/>
                <a:gd name="T5" fmla="*/ 8 h 25"/>
                <a:gd name="T6" fmla="*/ 0 w 26"/>
                <a:gd name="T7" fmla="*/ 4 h 25"/>
                <a:gd name="T8" fmla="*/ 4 w 26"/>
                <a:gd name="T9" fmla="*/ 0 h 25"/>
                <a:gd name="T10" fmla="*/ 25 w 26"/>
                <a:gd name="T11" fmla="*/ 21 h 25"/>
                <a:gd name="T12" fmla="*/ 22 w 26"/>
                <a:gd name="T13" fmla="*/ 25 h 25"/>
                <a:gd name="T14" fmla="*/ 21 w 26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5">
                  <a:moveTo>
                    <a:pt x="21" y="25"/>
                  </a:moveTo>
                  <a:cubicBezTo>
                    <a:pt x="19" y="25"/>
                    <a:pt x="18" y="24"/>
                    <a:pt x="17" y="22"/>
                  </a:cubicBezTo>
                  <a:cubicBezTo>
                    <a:pt x="16" y="9"/>
                    <a:pt x="5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9" y="0"/>
                    <a:pt x="24" y="4"/>
                    <a:pt x="25" y="21"/>
                  </a:cubicBezTo>
                  <a:cubicBezTo>
                    <a:pt x="26" y="23"/>
                    <a:pt x="24" y="25"/>
                    <a:pt x="22" y="25"/>
                  </a:cubicBezTo>
                  <a:cubicBezTo>
                    <a:pt x="22" y="25"/>
                    <a:pt x="21" y="25"/>
                    <a:pt x="21" y="2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06" tIns="45703" rIns="91406" bIns="45703" numCol="1" anchor="t" anchorCtr="0" compatLnSpc="1"/>
            <a:p>
              <a:pPr defTabSz="673735">
                <a:defRPr/>
              </a:pPr>
              <a:endParaRPr lang="en-AU" sz="1000" kern="0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0"/>
            <a:ext cx="12191365" cy="7747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139065" y="126365"/>
            <a:ext cx="5230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国标黑体" panose="02000500000000000000" charset="-122"/>
                <a:ea typeface="国标黑体" panose="02000500000000000000" charset="-122"/>
              </a:rPr>
              <a:t>六、保障措施</a:t>
            </a:r>
            <a:endParaRPr lang="zh-CN" altLang="en-US" sz="2800">
              <a:solidFill>
                <a:schemeClr val="bg1"/>
              </a:solidFill>
              <a:latin typeface="国标黑体" panose="02000500000000000000" charset="-122"/>
              <a:ea typeface="国标黑体" panose="02000500000000000000" charset="-122"/>
            </a:endParaRPr>
          </a:p>
        </p:txBody>
      </p:sp>
      <p:sp>
        <p:nvSpPr>
          <p:cNvPr id="34" name="文本1"/>
          <p:cNvSpPr>
            <a:spLocks noChangeArrowheads="1"/>
          </p:cNvSpPr>
          <p:nvPr/>
        </p:nvSpPr>
        <p:spPr bwMode="gray">
          <a:xfrm>
            <a:off x="2015490" y="1328420"/>
            <a:ext cx="9625330" cy="1319530"/>
          </a:xfrm>
          <a:prstGeom prst="roundRect">
            <a:avLst>
              <a:gd name="adj" fmla="val 11505"/>
            </a:avLst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  <p:txBody>
          <a:bodyPr lIns="91440" tIns="45720" rIns="91440" bIns="4572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乡镇及相关部门明确职责分工，自然资源部门负责规划用地审批，农业农村部门负责宅基地管理，住建部门负责工匠培训与房屋质量安全监管。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标题1"/>
          <p:cNvSpPr>
            <a:spLocks noChangeArrowheads="1"/>
          </p:cNvSpPr>
          <p:nvPr/>
        </p:nvSpPr>
        <p:spPr bwMode="gray">
          <a:xfrm>
            <a:off x="643140" y="1321755"/>
            <a:ext cx="1372203" cy="1326131"/>
          </a:xfrm>
          <a:prstGeom prst="roundRect">
            <a:avLst>
              <a:gd name="adj" fmla="val 11921"/>
            </a:avLst>
          </a:prstGeom>
          <a:solidFill>
            <a:srgbClr val="1357AE"/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ysClr val="window" lastClr="FFFFFF">
                    <a:lumMod val="95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组织领导</a:t>
            </a:r>
            <a:endParaRPr lang="zh-CN" altLang="en-US" sz="2000" b="1" dirty="0">
              <a:solidFill>
                <a:sysClr val="window" lastClr="FFFFFF">
                  <a:lumMod val="95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文本2"/>
          <p:cNvSpPr>
            <a:spLocks noChangeArrowheads="1"/>
          </p:cNvSpPr>
          <p:nvPr/>
        </p:nvSpPr>
        <p:spPr bwMode="gray">
          <a:xfrm>
            <a:off x="2015490" y="2931795"/>
            <a:ext cx="9625330" cy="1315085"/>
          </a:xfrm>
          <a:prstGeom prst="roundRect">
            <a:avLst>
              <a:gd name="adj" fmla="val 11505"/>
            </a:avLst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  <p:txBody>
          <a:bodyPr lIns="91440" tIns="45720" rIns="91440" bIns="4572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l" fontAlgn="base">
              <a:lnSpc>
                <a:spcPct val="150000"/>
              </a:lnSpc>
              <a:buClrTx/>
              <a:buSzTx/>
              <a:buFontTx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通过多种媒体与形式宣传政策意义、改造标准，调动农户参与积极性，引导群众建设高标准现代宜居农房。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标题2"/>
          <p:cNvSpPr>
            <a:spLocks noChangeArrowheads="1"/>
          </p:cNvSpPr>
          <p:nvPr/>
        </p:nvSpPr>
        <p:spPr bwMode="gray">
          <a:xfrm>
            <a:off x="643140" y="2931825"/>
            <a:ext cx="1372204" cy="1315015"/>
          </a:xfrm>
          <a:prstGeom prst="roundRect">
            <a:avLst>
              <a:gd name="adj" fmla="val 11921"/>
            </a:avLst>
          </a:prstGeom>
          <a:solidFill>
            <a:srgbClr val="1357AE"/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ysClr val="window" lastClr="FFFFFF">
                    <a:lumMod val="95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宣传引导</a:t>
            </a:r>
            <a:endParaRPr lang="zh-CN" altLang="en-US" sz="2000" b="1" dirty="0">
              <a:solidFill>
                <a:sysClr val="window" lastClr="FFFFFF">
                  <a:lumMod val="95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文本3"/>
          <p:cNvSpPr>
            <a:spLocks noChangeArrowheads="1"/>
          </p:cNvSpPr>
          <p:nvPr/>
        </p:nvSpPr>
        <p:spPr bwMode="ltGray">
          <a:xfrm>
            <a:off x="2015490" y="4521835"/>
            <a:ext cx="9625330" cy="1303020"/>
          </a:xfrm>
          <a:prstGeom prst="roundRect">
            <a:avLst>
              <a:gd name="adj" fmla="val 11505"/>
            </a:avLst>
          </a:prstGeom>
          <a:noFill/>
          <a:ln w="9525" cap="flat" cmpd="sng" algn="ctr">
            <a:solidFill>
              <a:schemeClr val="accent1"/>
            </a:solidFill>
            <a:prstDash val="solid"/>
          </a:ln>
          <a:effectLst/>
        </p:spPr>
        <p:txBody>
          <a:bodyPr lIns="91440" tIns="45720" rIns="91440" bIns="4572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l" fontAlgn="base">
              <a:lnSpc>
                <a:spcPct val="150000"/>
              </a:lnSpc>
              <a:buClrTx/>
              <a:buSzTx/>
              <a:buFontTx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建立绩效考核与问责机制，严查资金挪用、材料以次充好、施工偷工减料等问题，确保政策落实落细。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标题3"/>
          <p:cNvSpPr>
            <a:spLocks noChangeArrowheads="1"/>
          </p:cNvSpPr>
          <p:nvPr/>
        </p:nvSpPr>
        <p:spPr bwMode="gray">
          <a:xfrm>
            <a:off x="643140" y="4521569"/>
            <a:ext cx="1372203" cy="1303283"/>
          </a:xfrm>
          <a:prstGeom prst="roundRect">
            <a:avLst>
              <a:gd name="adj" fmla="val 11921"/>
            </a:avLst>
          </a:prstGeom>
          <a:solidFill>
            <a:srgbClr val="1357AE"/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zh-CN" altLang="en-US" sz="2000" b="1" dirty="0">
                <a:solidFill>
                  <a:sysClr val="window" lastClr="FFFFFF">
                    <a:lumMod val="95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监督问责</a:t>
            </a:r>
            <a:endParaRPr lang="zh-CN" altLang="en-US" sz="2000" b="1" dirty="0">
              <a:solidFill>
                <a:sysClr val="window" lastClr="FFFFFF">
                  <a:lumMod val="95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EF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DejaVu Sans"/>
        <a:ea typeface="方正书宋_GBK"/>
        <a:cs typeface=""/>
      </a:majorFont>
      <a:minorFont>
        <a:latin typeface="DejaVu Sans"/>
        <a:ea typeface="方正书宋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EF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1230</Words>
  <Application>WPS 演示</Application>
  <PresentationFormat>宽屏</PresentationFormat>
  <Paragraphs>86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7" baseType="lpstr">
      <vt:lpstr>Arial</vt:lpstr>
      <vt:lpstr>宋体</vt:lpstr>
      <vt:lpstr>Wingdings</vt:lpstr>
      <vt:lpstr>DejaVu Sans</vt:lpstr>
      <vt:lpstr>Calibri</vt:lpstr>
      <vt:lpstr>方正书宋_GBK</vt:lpstr>
      <vt:lpstr>微软雅黑</vt:lpstr>
      <vt:lpstr>黑体</vt:lpstr>
      <vt:lpstr>字魂59号-创粗黑</vt:lpstr>
      <vt:lpstr>思源黑体</vt:lpstr>
      <vt:lpstr>国标黑体</vt:lpstr>
      <vt:lpstr>Impact MT Std</vt:lpstr>
      <vt:lpstr>方正兰亭细黑_GBK_M</vt:lpstr>
      <vt:lpstr>Calibri</vt:lpstr>
      <vt:lpstr>国标宋体</vt:lpstr>
      <vt:lpstr>Arial Unicode MS</vt:lpstr>
      <vt:lpstr>仿宋_GB2312</vt:lpstr>
      <vt:lpstr>DejaVu Sans</vt:lpstr>
      <vt:lpstr>方正书宋_GBK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布列瑟农</cp:lastModifiedBy>
  <cp:revision>12</cp:revision>
  <dcterms:created xsi:type="dcterms:W3CDTF">2025-11-05T06:53:00Z</dcterms:created>
  <dcterms:modified xsi:type="dcterms:W3CDTF">2025-11-05T07:50:25Z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2052-11.1.0.10938</vt:lpwstr>
  </property>
  <property fmtid="{D5CDD505-2E9C-101B-9397-08002B2CF9AE}" pid="3" name="ICV">
    <vt:lpwstr>3E05FCFBAB82879F79B10A69D12F0F26_41</vt:lpwstr>
  </property>
</Properties>
</file>